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26"/>
  </p:notesMasterIdLst>
  <p:sldIdLst>
    <p:sldId id="256" r:id="rId2"/>
    <p:sldId id="258" r:id="rId3"/>
    <p:sldId id="269" r:id="rId4"/>
    <p:sldId id="267" r:id="rId5"/>
    <p:sldId id="265" r:id="rId6"/>
    <p:sldId id="282" r:id="rId7"/>
    <p:sldId id="260" r:id="rId8"/>
    <p:sldId id="261" r:id="rId9"/>
    <p:sldId id="262" r:id="rId10"/>
    <p:sldId id="263" r:id="rId11"/>
    <p:sldId id="264" r:id="rId12"/>
    <p:sldId id="266" r:id="rId13"/>
    <p:sldId id="270" r:id="rId14"/>
    <p:sldId id="283" r:id="rId15"/>
    <p:sldId id="274" r:id="rId16"/>
    <p:sldId id="285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4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08" y="-1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1EE84AA3-0557-461B-8F29-74CF86F5F3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CF1254-6A09-4520-8B7D-BFD74EBEE9EE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0DFDFBC-DF0C-426C-9725-5C4911680C28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2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8205D6-5514-4026-A6AE-94034E84980F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3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4F46C2-4BCF-4177-8E9D-19842DB69EFB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4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4EACD8-4CE3-4848-80F9-E2983D1A65DB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5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1D3845-CF47-4CD1-853D-78A9A9754F83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6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D1A098-ED34-47EC-9F5E-B26BADE7924A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7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FB7A92-C1EA-41A3-8866-512ABBBDD81C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8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8F8585-5F76-469D-A622-3BF5310DF917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9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2E6BA3-67E2-471F-A22B-46148CED32D9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10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4ECBD9-FCDD-4272-BEFF-B23196D276F2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11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F8CA3F-09D7-4ECB-A23F-3236E7CBA471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12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F32B27-47E1-4F97-98F8-CD03048DF9F5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13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880A12-2DFC-4CB9-98F9-C890BEAA9452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14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A294B72-8B7D-411D-87C6-3CA7EC887DBF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15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8DFB43-2009-4120-80B6-F69EC7004FDB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16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965D28-691C-4365-A559-9D1CD8BBA954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17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223261-9486-462B-8C06-6AC0CF79649E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18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7C1FD6-B39F-48F7-A578-F4895F30AF13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19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72B224-E687-408C-8DF4-0886C734784B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20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537A36-BB2E-4EAA-912F-67BDF1439745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21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r>
              <a:rPr lang="en-US" b="1" smtClean="0">
                <a:latin typeface="Arial" pitchFamily="34" charset="0"/>
              </a:rPr>
              <a:t>The IF worksheet function</a:t>
            </a:r>
          </a:p>
          <a:p>
            <a:pPr>
              <a:spcBef>
                <a:spcPct val="0"/>
              </a:spcBef>
            </a:pP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Suppose that your company determines sales bonuses on a sliding scale, awarding either 10 percent or 15 percent, based on the invoice amount. To determine which one of two values to use, based on a condition that is either true or false, use the IF worksheet function.</a:t>
            </a:r>
          </a:p>
          <a:p>
            <a:pPr eaLnBrk="1" hangingPunct="1"/>
            <a:r>
              <a:rPr lang="en-US" smtClean="0">
                <a:latin typeface="Arial" pitchFamily="34" charset="0"/>
              </a:rPr>
              <a:t> </a:t>
            </a:r>
          </a:p>
          <a:p>
            <a:pPr eaLnBrk="1" hangingPunct="1"/>
            <a:r>
              <a:rPr lang="en-US" smtClean="0">
                <a:latin typeface="Arial" pitchFamily="34" charset="0"/>
              </a:rPr>
              <a:t>The IF worksheet function returns a bonus of either 10% or 15%, based on the invoice amount.</a:t>
            </a:r>
          </a:p>
          <a:p>
            <a:pPr>
              <a:spcBef>
                <a:spcPct val="0"/>
              </a:spcBef>
            </a:pP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The IF worksheet function checks a condition that must be either true or false. If the condition is true, the function returns one value; if the condition is false, the function returns another value. The function has three arguments: the condition you want to check, the value to return if the condition is true, and the value to return if the condition is false.</a:t>
            </a:r>
          </a:p>
          <a:p>
            <a:pPr>
              <a:spcBef>
                <a:spcPct val="0"/>
              </a:spcBef>
            </a:pP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=</a:t>
            </a:r>
            <a:r>
              <a:rPr lang="en-US" b="1" smtClean="0">
                <a:solidFill>
                  <a:schemeClr val="tx2"/>
                </a:solidFill>
                <a:latin typeface="Arial" pitchFamily="34" charset="0"/>
              </a:rPr>
              <a:t>IF</a:t>
            </a: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(</a:t>
            </a:r>
            <a:r>
              <a:rPr lang="en-US" b="1" smtClean="0">
                <a:solidFill>
                  <a:schemeClr val="tx2"/>
                </a:solidFill>
                <a:latin typeface="Arial" pitchFamily="34" charset="0"/>
              </a:rPr>
              <a:t>logical_test</a:t>
            </a: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,</a:t>
            </a:r>
            <a:r>
              <a:rPr lang="en-US" b="1" smtClean="0">
                <a:solidFill>
                  <a:schemeClr val="tx2"/>
                </a:solidFill>
                <a:latin typeface="Arial" pitchFamily="34" charset="0"/>
              </a:rPr>
              <a:t>value_if_true</a:t>
            </a: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,value_if_false)</a:t>
            </a:r>
          </a:p>
          <a:p>
            <a:pPr>
              <a:spcBef>
                <a:spcPct val="0"/>
              </a:spcBef>
            </a:pP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=iF(b4&lt;10000,10%,15%)</a:t>
            </a:r>
          </a:p>
          <a:p>
            <a:pPr>
              <a:spcBef>
                <a:spcPct val="0"/>
              </a:spcBef>
            </a:pP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For Suyama's $8,000 invoice, the function (in cell C4) looks like this:</a:t>
            </a:r>
          </a:p>
          <a:p>
            <a:pPr>
              <a:spcBef>
                <a:spcPct val="0"/>
              </a:spcBef>
            </a:pPr>
            <a:r>
              <a:rPr lang="en-US" smtClean="0">
                <a:solidFill>
                  <a:schemeClr val="tx2"/>
                </a:solidFill>
                <a:latin typeface="Arial Unicode MS" pitchFamily="34" charset="-128"/>
              </a:rPr>
              <a:t>=IF(B4&lt;10000,10%,15%)</a:t>
            </a:r>
          </a:p>
          <a:p>
            <a:pPr>
              <a:spcBef>
                <a:spcPct val="0"/>
              </a:spcBef>
            </a:pPr>
            <a:r>
              <a:rPr lang="en-US" smtClean="0">
                <a:solidFill>
                  <a:schemeClr val="tx2"/>
                </a:solidFill>
                <a:latin typeface="Arial Unicode MS" pitchFamily="34" charset="-128"/>
              </a:rPr>
              <a:t>Other possibilities:</a:t>
            </a:r>
          </a:p>
          <a:p>
            <a:pPr>
              <a:spcBef>
                <a:spcPct val="0"/>
              </a:spcBef>
            </a:pPr>
            <a:r>
              <a:rPr lang="en-US" smtClean="0">
                <a:solidFill>
                  <a:schemeClr val="tx2"/>
                </a:solidFill>
                <a:latin typeface="Arial Unicode MS" pitchFamily="34" charset="-128"/>
              </a:rPr>
              <a:t>=IF(b2&gt;300, “Good”, “Try again…”)</a:t>
            </a:r>
          </a:p>
          <a:p>
            <a:pPr>
              <a:spcBef>
                <a:spcPct val="0"/>
              </a:spcBef>
            </a:pPr>
            <a:r>
              <a:rPr lang="en-US" smtClean="0">
                <a:solidFill>
                  <a:schemeClr val="tx2"/>
                </a:solidFill>
                <a:latin typeface="Arial Unicode MS" pitchFamily="34" charset="-128"/>
              </a:rPr>
              <a:t>=IF(B10&gt;90, “A”,if(B10&gt;80, “B”,if (B10&gt;70, “C”,if (B10&gt;60, “D”, “F”))))</a:t>
            </a:r>
          </a:p>
          <a:p>
            <a:pPr>
              <a:spcBef>
                <a:spcPct val="0"/>
              </a:spcBef>
            </a:pPr>
            <a:endParaRPr lang="en-US" smtClean="0">
              <a:solidFill>
                <a:schemeClr val="tx2"/>
              </a:solidFill>
              <a:latin typeface="Arial" pitchFamily="34" charset="0"/>
            </a:endParaRPr>
          </a:p>
          <a:p>
            <a:pPr>
              <a:spcBef>
                <a:spcPct val="0"/>
              </a:spcBef>
            </a:pP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If the invoice amount is less than $10,000 (the </a:t>
            </a:r>
            <a:r>
              <a:rPr lang="en-US" b="1" smtClean="0">
                <a:solidFill>
                  <a:schemeClr val="tx2"/>
                </a:solidFill>
                <a:latin typeface="Arial" pitchFamily="34" charset="0"/>
              </a:rPr>
              <a:t>logical_test</a:t>
            </a: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 argument), the bonus is 10 percent (the </a:t>
            </a:r>
            <a:r>
              <a:rPr lang="en-US" b="1" smtClean="0">
                <a:solidFill>
                  <a:schemeClr val="tx2"/>
                </a:solidFill>
                <a:latin typeface="Arial" pitchFamily="34" charset="0"/>
              </a:rPr>
              <a:t>value_if_true</a:t>
            </a: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 argument). If the invoice amount is $10,000 or greater, the bonus is 15 percent (the </a:t>
            </a:r>
            <a:r>
              <a:rPr lang="en-US" b="1" smtClean="0">
                <a:solidFill>
                  <a:schemeClr val="tx2"/>
                </a:solidFill>
                <a:latin typeface="Arial" pitchFamily="34" charset="0"/>
              </a:rPr>
              <a:t>value _if_false</a:t>
            </a:r>
            <a:r>
              <a:rPr lang="en-US" smtClean="0">
                <a:solidFill>
                  <a:schemeClr val="tx2"/>
                </a:solidFill>
                <a:latin typeface="Arial" pitchFamily="34" charset="0"/>
              </a:rPr>
              <a:t> argument).</a:t>
            </a:r>
          </a:p>
          <a:p>
            <a:pPr eaLnBrk="1" hangingPunct="1"/>
            <a:endParaRPr lang="en-US" smtClean="0">
              <a:latin typeface="Arial" pitchFamily="34" charset="0"/>
            </a:endParaRPr>
          </a:p>
          <a:p>
            <a:pPr eaLnBrk="1" hangingPunct="1"/>
            <a:endParaRPr 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ACDF0E-94EC-4CB8-9D11-ECBBFCD6D69F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22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D6CB90-364A-443C-8428-1B78188EECCD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23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</a:endParaRPr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4714CB-F50A-4989-98FF-7E01ADB0ACDF}" type="slidenum">
              <a:rPr lang="en-US" smtClean="0">
                <a:latin typeface="Arial" pitchFamily="34" charset="0"/>
                <a:ea typeface="ＭＳ Ｐゴシック" pitchFamily="34" charset="-128"/>
              </a:rPr>
              <a:pPr/>
              <a:t>24</a:t>
            </a:fld>
            <a:endParaRPr lang="en-US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48400" y="6248400"/>
            <a:ext cx="25908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100" b="1" dirty="0">
                <a:solidFill>
                  <a:schemeClr val="bg1"/>
                </a:solidFill>
                <a:latin typeface="Arial" charset="0"/>
                <a:ea typeface="+mn-ea"/>
              </a:rPr>
              <a:t>Academic Computing Services 2007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235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475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1650" y="912813"/>
            <a:ext cx="1943100" cy="51831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2350" y="912813"/>
            <a:ext cx="5676900" cy="51831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274638"/>
            <a:ext cx="7315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447800" y="1600200"/>
            <a:ext cx="7239000" cy="4525963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447800" y="6324600"/>
            <a:ext cx="2743200" cy="32385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0" y="6324600"/>
            <a:ext cx="2209800" cy="3048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72400" y="6324600"/>
            <a:ext cx="914400" cy="3079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33D8D17F-C6C9-4040-BB6E-DF4CE5CD38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 bright="15000" contrast="-22000"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22350" y="912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2235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028" name="Picture 8" descr="njit_Admin_footer_PPT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6069013"/>
            <a:ext cx="9188450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248400" y="6248400"/>
            <a:ext cx="25908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100" b="1" dirty="0">
                <a:solidFill>
                  <a:schemeClr val="bg1"/>
                </a:solidFill>
                <a:latin typeface="Arial" charset="0"/>
                <a:ea typeface="+mn-ea"/>
              </a:rPr>
              <a:t>Academic Computing Services 2007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ITC Stone Sans Std Semibold" pitchFamily="-112" charset="0"/>
          <a:ea typeface="ＭＳ Ｐゴシック" pitchFamily="-11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ITC Stone Sans Std Semibold" pitchFamily="-112" charset="0"/>
          <a:ea typeface="ＭＳ Ｐゴシック" pitchFamily="-11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ITC Stone Sans Std Semibold" pitchFamily="-112" charset="0"/>
          <a:ea typeface="ＭＳ Ｐゴシック" pitchFamily="-11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ITC Stone Sans Std Semibold" pitchFamily="-112" charset="0"/>
          <a:ea typeface="ＭＳ Ｐゴシック" pitchFamily="-112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ITC Stone Sans Std Semibold" pitchFamily="-112" charset="0"/>
          <a:ea typeface="ＭＳ Ｐゴシック" pitchFamily="-112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ITC Stone Sans Std Semibold" pitchFamily="-112" charset="0"/>
          <a:ea typeface="ＭＳ Ｐゴシック" pitchFamily="-112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ITC Stone Sans Std Semibold" pitchFamily="-112" charset="0"/>
          <a:ea typeface="ＭＳ Ｐゴシック" pitchFamily="-112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ITC Stone Sans Std Semibold" pitchFamily="-112" charset="0"/>
          <a:ea typeface="ＭＳ Ｐゴシック" pitchFamily="-112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xcel-expert.yolasit.com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aiman.ramzanali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457200"/>
            <a:ext cx="7772400" cy="3143250"/>
          </a:xfrm>
        </p:spPr>
        <p:txBody>
          <a:bodyPr/>
          <a:lstStyle/>
          <a:p>
            <a:pPr algn="ctr" eaLnBrk="1" hangingPunct="1"/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4000" b="1" smtClean="0"/>
              <a:t/>
            </a:r>
            <a:br>
              <a:rPr lang="en-US" sz="4000" b="1" smtClean="0"/>
            </a:br>
            <a:r>
              <a:rPr lang="en-US" sz="4000" b="1" smtClean="0"/>
              <a:t>Microsoft Excel </a:t>
            </a:r>
            <a:r>
              <a:rPr lang="en-US" smtClean="0"/>
              <a:t/>
            </a:r>
            <a:br>
              <a:rPr lang="en-US" smtClean="0"/>
            </a:br>
            <a:r>
              <a:rPr lang="en-US" sz="5400" b="1" smtClean="0">
                <a:solidFill>
                  <a:srgbClr val="C00000"/>
                </a:solidFill>
              </a:rPr>
              <a:t>Excel Formulas and Functions</a:t>
            </a:r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1066800" y="3886200"/>
            <a:ext cx="7315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This Guide will teach you how to work with math functions and formulas.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Math and more…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sz="2400" smtClean="0"/>
              <a:t>You can use formulas to: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Solve mathematical problems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Complete statistical and financial functions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Return numerical and text values based on other cells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Add and format text in cells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Formula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Mathematical Equation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All formulas begin with an equal (=) sign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Data that is stored in the worksheet and that needs to be used in a formula is referenced using the cell’s address 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=A1+A2/(A3-A4)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22350" y="912813"/>
            <a:ext cx="7772400" cy="1068387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An example of a simple formula </a:t>
            </a:r>
          </a:p>
        </p:txBody>
      </p:sp>
      <p:pic>
        <p:nvPicPr>
          <p:cNvPr id="17411" name="Picture 28"/>
          <p:cNvPicPr>
            <a:picLocks noChangeAspect="1" noChangeArrowheads="1"/>
          </p:cNvPicPr>
          <p:nvPr/>
        </p:nvPicPr>
        <p:blipFill>
          <a:blip r:embed="rId3"/>
          <a:srcRect l="24840" t="64957" r="47115" b="11966"/>
          <a:stretch>
            <a:fillRect/>
          </a:stretch>
        </p:blipFill>
        <p:spPr bwMode="auto">
          <a:xfrm>
            <a:off x="1752600" y="1828800"/>
            <a:ext cx="4876800" cy="272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Functions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A predefined formula</a:t>
            </a:r>
          </a:p>
          <a:p>
            <a:pPr eaLnBrk="1" hangingPunct="1">
              <a:buFontTx/>
              <a:buBlip>
                <a:blip r:embed="rId3"/>
              </a:buBlip>
            </a:pPr>
            <a:endParaRPr lang="en-US" sz="2400" smtClean="0"/>
          </a:p>
          <a:p>
            <a:pPr eaLnBrk="1" hangingPunct="1">
              <a:buFontTx/>
              <a:buNone/>
            </a:pPr>
            <a:r>
              <a:rPr lang="en-US" sz="2400" smtClean="0"/>
              <a:t>	</a:t>
            </a:r>
            <a:r>
              <a:rPr lang="en-US" sz="2400" smtClean="0">
                <a:solidFill>
                  <a:srgbClr val="0000FF"/>
                </a:solidFill>
              </a:rPr>
              <a:t>Formula:</a:t>
            </a:r>
            <a:r>
              <a:rPr lang="en-US" sz="2400" smtClean="0"/>
              <a:t>   =A1+A2+A3+A4+A5</a:t>
            </a:r>
          </a:p>
          <a:p>
            <a:pPr eaLnBrk="1" hangingPunct="1">
              <a:buFontTx/>
              <a:buNone/>
            </a:pPr>
            <a:r>
              <a:rPr lang="en-US" sz="2400" smtClean="0"/>
              <a:t>	</a:t>
            </a:r>
            <a:r>
              <a:rPr lang="en-US" sz="2400" smtClean="0">
                <a:solidFill>
                  <a:srgbClr val="0000FF"/>
                </a:solidFill>
              </a:rPr>
              <a:t>Function:  </a:t>
            </a:r>
            <a:r>
              <a:rPr lang="en-US" sz="2400" smtClean="0"/>
              <a:t>=SUM(A1:A5)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810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An example of a more complex formula </a:t>
            </a:r>
            <a:endParaRPr lang="en-US" dirty="0"/>
          </a:p>
        </p:txBody>
      </p:sp>
      <p:pic>
        <p:nvPicPr>
          <p:cNvPr id="19459" name="Content Placeholder 3"/>
          <p:cNvPicPr>
            <a:picLocks noGrp="1"/>
          </p:cNvPicPr>
          <p:nvPr>
            <p:ph idx="1"/>
          </p:nvPr>
        </p:nvPicPr>
        <p:blipFill>
          <a:blip r:embed="rId3"/>
          <a:srcRect l="22115" t="52350" r="26923" b="16238"/>
          <a:stretch>
            <a:fillRect/>
          </a:stretch>
        </p:blipFill>
        <p:spPr>
          <a:xfrm>
            <a:off x="1600200" y="1600200"/>
            <a:ext cx="5638800" cy="2895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609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What makes a formula?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1295400" y="2286000"/>
            <a:ext cx="5410200" cy="3505200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Begin with =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Constants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Cell References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Operators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Functions</a:t>
            </a: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066800" y="1828800"/>
            <a:ext cx="6553200" cy="4619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latin typeface="Times New Roman" pitchFamily="18" charset="0"/>
              </a:rPr>
              <a:t>=</a:t>
            </a:r>
            <a:r>
              <a:rPr lang="en-US" sz="2400">
                <a:latin typeface="Times New Roman" pitchFamily="18" charset="0"/>
              </a:rPr>
              <a:t>(3*$A$2*SUM(A3:A9))^1/3</a:t>
            </a: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Constants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447800" y="1851025"/>
            <a:ext cx="7239000" cy="3559175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Values entered directly into a formula</a:t>
            </a:r>
          </a:p>
          <a:p>
            <a:pPr lvl="1" eaLnBrk="1" hangingPunct="1"/>
            <a:r>
              <a:rPr lang="en-US" sz="2400" smtClean="0"/>
              <a:t>Simple</a:t>
            </a:r>
          </a:p>
          <a:p>
            <a:pPr lvl="1" eaLnBrk="1" hangingPunct="1"/>
            <a:r>
              <a:rPr lang="en-US" sz="2400" smtClean="0"/>
              <a:t>Accurate</a:t>
            </a:r>
          </a:p>
          <a:p>
            <a:pPr lvl="1" eaLnBrk="1" hangingPunct="1"/>
            <a:r>
              <a:rPr lang="en-US" sz="2400" smtClean="0"/>
              <a:t>Inflexible</a:t>
            </a:r>
          </a:p>
          <a:p>
            <a:pPr lvl="1" eaLnBrk="1" hangingPunct="1"/>
            <a:endParaRPr lang="en-US" smtClean="0"/>
          </a:p>
          <a:p>
            <a:pPr lvl="1" eaLnBrk="1" hangingPunct="1">
              <a:buFontTx/>
              <a:buNone/>
            </a:pPr>
            <a:r>
              <a:rPr lang="en-US" sz="2400" smtClean="0"/>
              <a:t>2, 3, 12, 14.32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References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2192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sz="2400" smtClean="0"/>
              <a:t>Relative (Column Row)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A1, C18, ZZ65536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sz="2400" smtClean="0"/>
              <a:t>Absolute ($Column$Row)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$A$1, $C$18,$ZZ$65536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sz="2400" smtClean="0"/>
              <a:t>Mixed (Fixed Column or Row)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$A1, C$18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sz="2400" smtClean="0"/>
              <a:t>Named Ranges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Int_Rate, Grade_Scale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8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Operators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1430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sz="2400" smtClean="0"/>
              <a:t>Arithmetic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mtClean="0"/>
              <a:t>      </a:t>
            </a:r>
            <a:r>
              <a:rPr lang="en-US" b="1" smtClean="0"/>
              <a:t>-</a:t>
            </a:r>
            <a:r>
              <a:rPr lang="en-US" smtClean="0"/>
              <a:t> </a:t>
            </a:r>
            <a:r>
              <a:rPr lang="en-US" b="1" smtClean="0"/>
              <a:t>(negative)    %    ^ (Exponent)  *   /   +   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sz="2400" smtClean="0"/>
              <a:t>Comparison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	</a:t>
            </a:r>
            <a:r>
              <a:rPr lang="en-US" b="1" smtClean="0"/>
              <a:t>     </a:t>
            </a:r>
            <a:r>
              <a:rPr lang="en-US" sz="2800" b="1" smtClean="0"/>
              <a:t>=	&lt;	&gt;	&lt;=	&gt;=	&lt;&gt;</a:t>
            </a:r>
            <a:endParaRPr lang="en-US" sz="3200" b="1" smtClean="0"/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sz="2400" smtClean="0"/>
              <a:t>Text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	  </a:t>
            </a:r>
            <a:r>
              <a:rPr lang="en-US" smtClean="0"/>
              <a:t> </a:t>
            </a:r>
            <a:r>
              <a:rPr lang="en-US" b="1" smtClean="0"/>
              <a:t>&amp;</a:t>
            </a:r>
            <a:endParaRPr lang="en-US" sz="2400" b="1" smtClean="0"/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sz="2400" smtClean="0"/>
              <a:t>Reference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b="1" smtClean="0"/>
              <a:t>       : (Colon)	_ (Space)     , (Comma)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52400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Operator Order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838200"/>
            <a:ext cx="7772400" cy="4114800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Formulas are read from Left to Right</a:t>
            </a:r>
          </a:p>
          <a:p>
            <a:pPr marL="457200" indent="-457200" eaLnBrk="1" hangingPunct="1">
              <a:lnSpc>
                <a:spcPct val="90000"/>
              </a:lnSpc>
              <a:buFont typeface="ITC Stone Sans Std Semibold"/>
              <a:buAutoNum type="arabicPeriod"/>
            </a:pPr>
            <a:r>
              <a:rPr lang="en-US" sz="2400" smtClean="0"/>
              <a:t>( )</a:t>
            </a:r>
          </a:p>
          <a:p>
            <a:pPr marL="457200" indent="-457200" eaLnBrk="1" hangingPunct="1">
              <a:lnSpc>
                <a:spcPct val="90000"/>
              </a:lnSpc>
              <a:buFont typeface="ITC Stone Sans Std Semibold"/>
              <a:buAutoNum type="arabicPeriod"/>
            </a:pPr>
            <a:r>
              <a:rPr lang="en-US" sz="2400" smtClean="0"/>
              <a:t>Negation</a:t>
            </a:r>
          </a:p>
          <a:p>
            <a:pPr marL="457200" indent="-457200" eaLnBrk="1" hangingPunct="1">
              <a:lnSpc>
                <a:spcPct val="90000"/>
              </a:lnSpc>
              <a:buFont typeface="ITC Stone Sans Std Semibold"/>
              <a:buAutoNum type="arabicPeriod"/>
            </a:pPr>
            <a:r>
              <a:rPr lang="en-US" sz="2400" smtClean="0"/>
              <a:t>%</a:t>
            </a:r>
          </a:p>
          <a:p>
            <a:pPr marL="457200" indent="-457200" eaLnBrk="1" hangingPunct="1">
              <a:lnSpc>
                <a:spcPct val="90000"/>
              </a:lnSpc>
              <a:buFont typeface="ITC Stone Sans Std Semibold"/>
              <a:buAutoNum type="arabicPeriod"/>
            </a:pPr>
            <a:r>
              <a:rPr lang="en-US" sz="2400" smtClean="0"/>
              <a:t>^</a:t>
            </a:r>
          </a:p>
          <a:p>
            <a:pPr marL="457200" indent="-457200" eaLnBrk="1" hangingPunct="1">
              <a:lnSpc>
                <a:spcPct val="90000"/>
              </a:lnSpc>
              <a:buFont typeface="ITC Stone Sans Std Semibold"/>
              <a:buAutoNum type="arabicPeriod"/>
            </a:pPr>
            <a:r>
              <a:rPr lang="en-US" sz="2400" smtClean="0"/>
              <a:t>* or /</a:t>
            </a:r>
          </a:p>
          <a:p>
            <a:pPr marL="457200" indent="-457200" eaLnBrk="1" hangingPunct="1">
              <a:lnSpc>
                <a:spcPct val="90000"/>
              </a:lnSpc>
              <a:buFont typeface="ITC Stone Sans Std Semibold"/>
              <a:buAutoNum type="arabicPeriod"/>
            </a:pPr>
            <a:r>
              <a:rPr lang="en-US" sz="2400" smtClean="0"/>
              <a:t>+ or –</a:t>
            </a:r>
          </a:p>
          <a:p>
            <a:pPr marL="457200" indent="-457200" eaLnBrk="1" hangingPunct="1">
              <a:lnSpc>
                <a:spcPct val="90000"/>
              </a:lnSpc>
              <a:buFont typeface="ITC Stone Sans Std Semibold"/>
              <a:buAutoNum type="arabicPeriod"/>
            </a:pPr>
            <a:r>
              <a:rPr lang="en-US" sz="2400" smtClean="0"/>
              <a:t>&amp;</a:t>
            </a:r>
          </a:p>
          <a:p>
            <a:pPr marL="457200" indent="-457200" eaLnBrk="1" hangingPunct="1">
              <a:lnSpc>
                <a:spcPct val="90000"/>
              </a:lnSpc>
              <a:buFont typeface="ITC Stone Sans Std Semibold"/>
              <a:buAutoNum type="arabicPeriod"/>
            </a:pPr>
            <a:r>
              <a:rPr lang="en-US" sz="2400" smtClean="0"/>
              <a:t>=  &lt;  &gt;  &lt;=  &gt;= &lt;&gt;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52400"/>
            <a:ext cx="76962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Error Messages 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(Cell Reference</a:t>
            </a:r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</p:txBody>
      </p:sp>
      <p:graphicFrame>
        <p:nvGraphicFramePr>
          <p:cNvPr id="35843" name="Group 3"/>
          <p:cNvGraphicFramePr>
            <a:graphicFrameLocks noGrp="1"/>
          </p:cNvGraphicFramePr>
          <p:nvPr>
            <p:ph type="tbl" idx="1"/>
          </p:nvPr>
        </p:nvGraphicFramePr>
        <p:xfrm>
          <a:off x="914400" y="838200"/>
          <a:ext cx="7772400" cy="3794760"/>
        </p:xfrm>
        <a:graphic>
          <a:graphicData uri="http://schemas.openxmlformats.org/drawingml/2006/table">
            <a:tbl>
              <a:tblPr/>
              <a:tblGrid>
                <a:gridCol w="2640012"/>
                <a:gridCol w="5132388"/>
              </a:tblGrid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#########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Column not wide enough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#VALUE!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Wrong Argument or Reference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#DIV/0!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Dividing by zero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#Name?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Excel doesn’t recognize text in formula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#N/A!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Missing data or wrong value for lookup function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#REF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Cell reference not valid (Deleted cell, pasted over)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#NUM!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Invalid numeric value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#NULL!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Specified cells do not intersect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How to Copy Formulas?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sz="2400" b="1" smtClean="0"/>
              <a:t>AutoFill</a:t>
            </a:r>
            <a:r>
              <a:rPr lang="en-US" sz="2400" smtClean="0"/>
              <a:t> is a command you can use when you want to copy the same formula across a range of adjacent cells.  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AutoFill will automatically change cell addresses depending on where the new formula is being copied.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Content Placeholder 3"/>
          <p:cNvPicPr>
            <a:picLocks noGrp="1"/>
          </p:cNvPicPr>
          <p:nvPr>
            <p:ph idx="1"/>
          </p:nvPr>
        </p:nvPicPr>
        <p:blipFill>
          <a:blip r:embed="rId3"/>
          <a:srcRect l="24197" t="55128" r="26923" b="19872"/>
          <a:stretch>
            <a:fillRect/>
          </a:stretch>
        </p:blipFill>
        <p:spPr>
          <a:xfrm>
            <a:off x="3581400" y="3810000"/>
            <a:ext cx="5362575" cy="2057400"/>
          </a:xfrm>
        </p:spPr>
      </p:pic>
      <p:pic>
        <p:nvPicPr>
          <p:cNvPr id="27651" name="Picture 5"/>
          <p:cNvPicPr>
            <a:picLocks noChangeAspect="1" noChangeArrowheads="1"/>
          </p:cNvPicPr>
          <p:nvPr/>
        </p:nvPicPr>
        <p:blipFill>
          <a:blip r:embed="rId4"/>
          <a:srcRect l="26059" t="67842" r="49554" b="11966"/>
          <a:stretch>
            <a:fillRect/>
          </a:stretch>
        </p:blipFill>
        <p:spPr bwMode="auto">
          <a:xfrm>
            <a:off x="838200" y="1676400"/>
            <a:ext cx="3048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838200"/>
            <a:ext cx="7924800" cy="677863"/>
          </a:xfrm>
          <a:solidFill>
            <a:schemeClr val="bg1">
              <a:alpha val="0"/>
            </a:schemeClr>
          </a:solidFill>
        </p:spPr>
        <p:txBody>
          <a:bodyPr anchor="ctr">
            <a:spAutoFit/>
          </a:bodyPr>
          <a:lstStyle/>
          <a:p>
            <a:pPr eaLnBrk="1" hangingPunct="1">
              <a:defRPr/>
            </a:pPr>
            <a:r>
              <a:rPr lang="en-US" dirty="0" smtClean="0"/>
              <a:t>An </a:t>
            </a:r>
            <a:r>
              <a:rPr lang="en-US" dirty="0"/>
              <a:t>example of </a:t>
            </a:r>
            <a:r>
              <a:rPr lang="en-US" dirty="0" smtClean="0"/>
              <a:t>a</a:t>
            </a:r>
            <a:endParaRPr lang="en-US" sz="2400" dirty="0">
              <a:ea typeface="SimSun" pitchFamily="2" charset="-122"/>
              <a:cs typeface="Tahoma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3400" y="3733800"/>
            <a:ext cx="2438400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and a </a:t>
            </a:r>
            <a:r>
              <a:rPr lang="en-US" sz="3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Complex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4960938"/>
            <a:ext cx="2133600" cy="6778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formula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81600" y="1600200"/>
            <a:ext cx="2895600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Simple Formula</a:t>
            </a:r>
          </a:p>
        </p:txBody>
      </p:sp>
      <p:cxnSp>
        <p:nvCxnSpPr>
          <p:cNvPr id="27656" name="Straight Arrow Connector 13"/>
          <p:cNvCxnSpPr>
            <a:cxnSpLocks noChangeShapeType="1"/>
          </p:cNvCxnSpPr>
          <p:nvPr/>
        </p:nvCxnSpPr>
        <p:spPr bwMode="auto">
          <a:xfrm rot="10800000">
            <a:off x="3886200" y="2209800"/>
            <a:ext cx="1143000" cy="1588"/>
          </a:xfrm>
          <a:prstGeom prst="straightConnector1">
            <a:avLst/>
          </a:prstGeom>
          <a:noFill/>
          <a:ln w="28575" algn="ctr">
            <a:solidFill>
              <a:srgbClr val="0000FF"/>
            </a:solidFill>
            <a:round/>
            <a:headEnd/>
            <a:tailEnd type="arrow" w="med" len="med"/>
          </a:ln>
        </p:spPr>
      </p:cxnSp>
      <p:cxnSp>
        <p:nvCxnSpPr>
          <p:cNvPr id="27657" name="Straight Arrow Connector 15"/>
          <p:cNvCxnSpPr>
            <a:cxnSpLocks noChangeShapeType="1"/>
          </p:cNvCxnSpPr>
          <p:nvPr/>
        </p:nvCxnSpPr>
        <p:spPr bwMode="auto">
          <a:xfrm>
            <a:off x="3048000" y="4648200"/>
            <a:ext cx="457200" cy="1588"/>
          </a:xfrm>
          <a:prstGeom prst="straightConnector1">
            <a:avLst/>
          </a:prstGeom>
          <a:noFill/>
          <a:ln w="28575" algn="ctr">
            <a:solidFill>
              <a:srgbClr val="0000FF"/>
            </a:solidFill>
            <a:round/>
            <a:headEnd/>
            <a:tailEnd type="arrow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04800" y="228600"/>
            <a:ext cx="8458200" cy="44958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Open Excel worksheet and enter the data below:</a:t>
            </a:r>
            <a:endParaRPr lang="en-US" dirty="0"/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>
          <a:xfrm>
            <a:off x="1371600" y="1447800"/>
            <a:ext cx="5562600" cy="3886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1200" b="1" smtClean="0"/>
              <a:t>SalesRep</a:t>
            </a:r>
            <a:r>
              <a:rPr lang="en-US" sz="1200" smtClean="0"/>
              <a:t> 		</a:t>
            </a:r>
            <a:r>
              <a:rPr lang="en-US" sz="1200" b="1" smtClean="0"/>
              <a:t>Month</a:t>
            </a:r>
            <a:r>
              <a:rPr lang="en-US" sz="1200" smtClean="0"/>
              <a:t> 		</a:t>
            </a:r>
            <a:r>
              <a:rPr lang="en-US" sz="1200" b="1" smtClean="0"/>
              <a:t>Amount</a:t>
            </a:r>
            <a:r>
              <a:rPr lang="en-US" sz="1200" smtClean="0"/>
              <a:t> </a:t>
            </a:r>
          </a:p>
          <a:p>
            <a:pPr eaLnBrk="1" hangingPunct="1">
              <a:buFontTx/>
              <a:buNone/>
            </a:pPr>
            <a:r>
              <a:rPr lang="en-US" sz="1200" smtClean="0"/>
              <a:t>Jones 		Jan 		100 </a:t>
            </a:r>
          </a:p>
          <a:p>
            <a:pPr eaLnBrk="1" hangingPunct="1">
              <a:buFontTx/>
              <a:buNone/>
            </a:pPr>
            <a:r>
              <a:rPr lang="en-US" sz="1200" smtClean="0"/>
              <a:t>Jones 		Jan 		225 </a:t>
            </a:r>
          </a:p>
          <a:p>
            <a:pPr eaLnBrk="1" hangingPunct="1">
              <a:buFontTx/>
              <a:buNone/>
            </a:pPr>
            <a:r>
              <a:rPr lang="en-US" sz="1200" smtClean="0"/>
              <a:t>Rogers 		Jan 		400 	</a:t>
            </a:r>
          </a:p>
          <a:p>
            <a:pPr eaLnBrk="1" hangingPunct="1">
              <a:buFontTx/>
              <a:buNone/>
            </a:pPr>
            <a:r>
              <a:rPr lang="en-US" sz="1200" smtClean="0"/>
              <a:t>Rogers 		Jan 		150 </a:t>
            </a:r>
          </a:p>
          <a:p>
            <a:pPr eaLnBrk="1" hangingPunct="1">
              <a:buFontTx/>
              <a:buNone/>
            </a:pPr>
            <a:r>
              <a:rPr lang="en-US" sz="1200" smtClean="0"/>
              <a:t>Rogers 		Jan 		250 </a:t>
            </a:r>
          </a:p>
          <a:p>
            <a:pPr eaLnBrk="1" hangingPunct="1">
              <a:buFontTx/>
              <a:buNone/>
            </a:pPr>
            <a:r>
              <a:rPr lang="en-US" sz="1200" smtClean="0"/>
              <a:t>Franklin 		Jan 		800 </a:t>
            </a:r>
          </a:p>
          <a:p>
            <a:pPr eaLnBrk="1" hangingPunct="1">
              <a:buFontTx/>
              <a:buNone/>
            </a:pPr>
            <a:r>
              <a:rPr lang="en-US" sz="1200" smtClean="0"/>
              <a:t>Franklin 		Feb 		200 </a:t>
            </a:r>
          </a:p>
          <a:p>
            <a:pPr eaLnBrk="1" hangingPunct="1">
              <a:buFontTx/>
              <a:buNone/>
            </a:pPr>
            <a:r>
              <a:rPr lang="en-US" sz="1200" smtClean="0"/>
              <a:t>Jones 		Feb 		350 </a:t>
            </a:r>
          </a:p>
          <a:p>
            <a:pPr eaLnBrk="1" hangingPunct="1">
              <a:buFontTx/>
              <a:buNone/>
            </a:pPr>
            <a:r>
              <a:rPr lang="en-US" sz="1200" smtClean="0"/>
              <a:t>Franklin 		Feb 		1200 	</a:t>
            </a:r>
          </a:p>
          <a:p>
            <a:pPr eaLnBrk="1" hangingPunct="1">
              <a:buFontTx/>
              <a:buNone/>
            </a:pPr>
            <a:r>
              <a:rPr lang="en-US" sz="1200" smtClean="0"/>
              <a:t>Rogers 		Feb 		900 	</a:t>
            </a:r>
          </a:p>
          <a:p>
            <a:pPr eaLnBrk="1" hangingPunct="1">
              <a:buFontTx/>
              <a:buNone/>
            </a:pPr>
            <a:r>
              <a:rPr lang="en-US" sz="1200" b="1" smtClean="0"/>
              <a:t>Sum:</a:t>
            </a:r>
            <a:r>
              <a:rPr lang="en-US" sz="1200" smtClean="0"/>
              <a:t> </a:t>
            </a:r>
          </a:p>
          <a:p>
            <a:pPr eaLnBrk="1" hangingPunct="1">
              <a:buFontTx/>
              <a:buNone/>
            </a:pPr>
            <a:r>
              <a:rPr lang="en-US" sz="1200" b="1" smtClean="0"/>
              <a:t>Average:</a:t>
            </a:r>
            <a:r>
              <a:rPr lang="en-US" sz="1200" smtClean="0"/>
              <a:t> </a:t>
            </a:r>
          </a:p>
          <a:p>
            <a:pPr eaLnBrk="1" hangingPunct="1">
              <a:buFontTx/>
              <a:buNone/>
            </a:pPr>
            <a:r>
              <a:rPr lang="en-US" sz="1200" b="1" smtClean="0"/>
              <a:t>Count:</a:t>
            </a:r>
            <a:r>
              <a:rPr lang="en-US" sz="1200" smtClean="0"/>
              <a:t> </a:t>
            </a:r>
            <a:endParaRPr lang="en-US" sz="18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Add values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Within a certain range:</a:t>
            </a:r>
          </a:p>
          <a:p>
            <a:pPr lvl="1" eaLnBrk="1" hangingPunct="1">
              <a:buFontTx/>
              <a:buNone/>
            </a:pPr>
            <a:r>
              <a:rPr lang="en-US" sz="2400" smtClean="0">
                <a:solidFill>
                  <a:srgbClr val="0000FF"/>
                </a:solidFill>
              </a:rPr>
              <a:t>=SUM(C2:C13)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For an entire range:</a:t>
            </a:r>
          </a:p>
          <a:p>
            <a:pPr lvl="1" eaLnBrk="1" hangingPunct="1">
              <a:buFontTx/>
              <a:buNone/>
            </a:pPr>
            <a:r>
              <a:rPr lang="en-US" sz="2400" smtClean="0">
                <a:solidFill>
                  <a:srgbClr val="0000FF"/>
                </a:solidFill>
              </a:rPr>
              <a:t>=SUM(C:C) </a:t>
            </a:r>
            <a:r>
              <a:rPr lang="en-US" sz="1800" smtClean="0">
                <a:solidFill>
                  <a:srgbClr val="FF0000"/>
                </a:solidFill>
              </a:rPr>
              <a:t>Note:</a:t>
            </a:r>
            <a:r>
              <a:rPr lang="en-US" sz="1800" smtClean="0"/>
              <a:t> Insert this function in another column.</a:t>
            </a:r>
          </a:p>
          <a:p>
            <a:pPr eaLnBrk="1" hangingPunct="1">
              <a:buFontTx/>
              <a:buNone/>
            </a:pPr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Count values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066800"/>
            <a:ext cx="7772400" cy="4114800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Count values in a range and it the entire range:</a:t>
            </a:r>
          </a:p>
          <a:p>
            <a:pPr eaLnBrk="1" hangingPunct="1">
              <a:buFontTx/>
              <a:buNone/>
            </a:pPr>
            <a:r>
              <a:rPr lang="en-US" sz="2800" smtClean="0"/>
              <a:t>	</a:t>
            </a:r>
            <a:r>
              <a:rPr lang="en-US" sz="2400" smtClean="0">
                <a:solidFill>
                  <a:srgbClr val="0000FF"/>
                </a:solidFill>
              </a:rPr>
              <a:t>=COUNT(C2:C13)</a:t>
            </a:r>
          </a:p>
          <a:p>
            <a:pPr eaLnBrk="1" hangingPunct="1">
              <a:buFontTx/>
              <a:buNone/>
            </a:pPr>
            <a:r>
              <a:rPr lang="en-US" sz="2400" smtClean="0"/>
              <a:t>	</a:t>
            </a:r>
            <a:r>
              <a:rPr lang="en-US" sz="2400" smtClean="0">
                <a:solidFill>
                  <a:srgbClr val="0000FF"/>
                </a:solidFill>
              </a:rPr>
              <a:t>=COUNT(C:C)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Conditional Counting:</a:t>
            </a:r>
          </a:p>
          <a:p>
            <a:pPr eaLnBrk="1" hangingPunct="1">
              <a:buFontTx/>
              <a:buNone/>
            </a:pPr>
            <a:r>
              <a:rPr lang="en-US" sz="2800" smtClean="0"/>
              <a:t>	</a:t>
            </a:r>
            <a:r>
              <a:rPr lang="en-US" sz="2400" smtClean="0">
                <a:solidFill>
                  <a:srgbClr val="0000FF"/>
                </a:solidFill>
              </a:rPr>
              <a:t>=COUNTIF(A2:A13, “Jones”)</a:t>
            </a:r>
            <a:r>
              <a:rPr lang="en-US" sz="2400" smtClean="0"/>
              <a:t>  </a:t>
            </a:r>
            <a:r>
              <a:rPr lang="en-US" sz="2400" b="1" smtClean="0">
                <a:solidFill>
                  <a:srgbClr val="C00000"/>
                </a:solidFill>
              </a:rPr>
              <a:t>or</a:t>
            </a:r>
          </a:p>
          <a:p>
            <a:pPr eaLnBrk="1" hangingPunct="1">
              <a:buFontTx/>
              <a:buNone/>
            </a:pPr>
            <a:r>
              <a:rPr lang="en-US" sz="2400" smtClean="0"/>
              <a:t>	</a:t>
            </a:r>
            <a:r>
              <a:rPr lang="en-US" sz="2400" smtClean="0">
                <a:solidFill>
                  <a:srgbClr val="0000FF"/>
                </a:solidFill>
              </a:rPr>
              <a:t>=COUNTIF(A2:A13, “=Jones”)</a:t>
            </a:r>
            <a:r>
              <a:rPr lang="en-US" sz="2400" smtClean="0"/>
              <a:t> – equal </a:t>
            </a:r>
          </a:p>
          <a:p>
            <a:pPr eaLnBrk="1" hangingPunct="1">
              <a:buFontTx/>
              <a:buNone/>
            </a:pPr>
            <a:r>
              <a:rPr lang="en-US" sz="2400" smtClean="0"/>
              <a:t>	</a:t>
            </a:r>
            <a:r>
              <a:rPr lang="en-US" sz="2400" smtClean="0">
                <a:solidFill>
                  <a:srgbClr val="0000FF"/>
                </a:solidFill>
              </a:rPr>
              <a:t>=COUNTIF(A2:A13, “&lt;&gt; Jones”)</a:t>
            </a:r>
            <a:r>
              <a:rPr lang="en-US" sz="2400" smtClean="0"/>
              <a:t> – not equal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286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Cont…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990600"/>
            <a:ext cx="7772400" cy="4114800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2400" dirty="0"/>
              <a:t>Count the Number of Sales Greater than a Target Value:</a:t>
            </a:r>
          </a:p>
          <a:p>
            <a:pPr lvl="1" eaLnBrk="1" hangingPunct="1">
              <a:buFontTx/>
              <a:buNone/>
              <a:defRPr/>
            </a:pPr>
            <a:r>
              <a:rPr lang="en-US" sz="2400" dirty="0">
                <a:solidFill>
                  <a:srgbClr val="0000FF"/>
                </a:solidFill>
              </a:rPr>
              <a:t>=COUNTIF(C2:C13, “&gt;”&amp;</a:t>
            </a:r>
            <a:r>
              <a:rPr lang="en-US" sz="2400" dirty="0" smtClean="0">
                <a:solidFill>
                  <a:srgbClr val="0000FF"/>
                </a:solidFill>
              </a:rPr>
              <a:t>D1)</a:t>
            </a:r>
          </a:p>
          <a:p>
            <a:pPr lvl="1" indent="0" eaLnBrk="1" hangingPunct="1">
              <a:buFontTx/>
              <a:buNone/>
              <a:defRPr/>
            </a:pPr>
            <a:r>
              <a:rPr lang="en-US" sz="2400" dirty="0" smtClean="0">
                <a:solidFill>
                  <a:srgbClr val="FF0000"/>
                </a:solidFill>
              </a:rPr>
              <a:t>Note</a:t>
            </a:r>
            <a:r>
              <a:rPr lang="en-US" sz="2400" dirty="0">
                <a:solidFill>
                  <a:srgbClr val="FF0000"/>
                </a:solidFill>
              </a:rPr>
              <a:t>: </a:t>
            </a:r>
            <a:r>
              <a:rPr lang="en-US" sz="2400" dirty="0"/>
              <a:t>the concatenation operator (&amp;) is used to </a:t>
            </a:r>
            <a:r>
              <a:rPr lang="en-US" sz="2400" dirty="0" smtClean="0"/>
              <a:t>join the </a:t>
            </a:r>
            <a:r>
              <a:rPr lang="en-US" sz="2400" dirty="0"/>
              <a:t>grater than symbol (&gt;) with the cell reference</a:t>
            </a:r>
            <a:r>
              <a:rPr lang="en-US" sz="2400" dirty="0" smtClean="0"/>
              <a:t>.</a:t>
            </a:r>
          </a:p>
          <a:p>
            <a:pPr eaLnBrk="1" hangingPunct="1">
              <a:buFontTx/>
              <a:buBlip>
                <a:blip r:embed="rId3"/>
              </a:buBlip>
              <a:defRPr/>
            </a:pPr>
            <a:r>
              <a:rPr lang="en-US" sz="2400" dirty="0" smtClean="0"/>
              <a:t>Count </a:t>
            </a:r>
            <a:r>
              <a:rPr lang="en-US" sz="2400" dirty="0"/>
              <a:t>the Number of Sales Greater than the Sales Average:</a:t>
            </a:r>
          </a:p>
          <a:p>
            <a:pPr lvl="1" eaLnBrk="1" hangingPunct="1">
              <a:buFontTx/>
              <a:buNone/>
              <a:defRPr/>
            </a:pPr>
            <a:r>
              <a:rPr lang="en-US" sz="2400" dirty="0">
                <a:solidFill>
                  <a:srgbClr val="0000FF"/>
                </a:solidFill>
              </a:rPr>
              <a:t>=COUNTIF(C2:C13, “&gt;”&amp;AVERAGE(C2:C13))</a:t>
            </a:r>
          </a:p>
          <a:p>
            <a:pPr eaLnBrk="1" hangingPunct="1">
              <a:defRPr/>
            </a:pPr>
            <a:endParaRPr lang="en-US" sz="28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3810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Conditional Summing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002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sz="2400" smtClean="0"/>
              <a:t>Formula that adds all the sales in January: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400" smtClean="0">
                <a:solidFill>
                  <a:srgbClr val="0000FF"/>
                </a:solidFill>
              </a:rPr>
              <a:t>=SUMIF(B2:B13, “=Jan”, C2:C13)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sz="2400" smtClean="0"/>
              <a:t>Add up sales made by other sales representative: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400" smtClean="0">
                <a:solidFill>
                  <a:srgbClr val="0000FF"/>
                </a:solidFill>
              </a:rPr>
              <a:t>=SUMIF(A2:A13, “&lt;&gt; Rogers”, C2:C13)</a:t>
            </a:r>
          </a:p>
          <a:p>
            <a:pPr eaLnBrk="1" hangingPunct="1">
              <a:lnSpc>
                <a:spcPct val="90000"/>
              </a:lnSpc>
              <a:buFontTx/>
              <a:buBlip>
                <a:blip r:embed="rId3"/>
              </a:buBlip>
            </a:pPr>
            <a:r>
              <a:rPr lang="en-US" sz="2400" smtClean="0"/>
              <a:t>Add up the sales greater than a certain value: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sz="2400" smtClean="0">
                <a:solidFill>
                  <a:srgbClr val="0000FF"/>
                </a:solidFill>
              </a:rPr>
              <a:t>=SUMIF(C2:C13, “&gt;500”,C2:C13)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2438400" y="4495800"/>
            <a:ext cx="99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latin typeface="Verdana" pitchFamily="34" charset="0"/>
              </a:rPr>
              <a:t>Range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3733800" y="4648200"/>
            <a:ext cx="1219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latin typeface="Verdana" pitchFamily="34" charset="0"/>
              </a:rPr>
              <a:t>Criteria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4953000" y="4419600"/>
            <a:ext cx="160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latin typeface="Verdana" pitchFamily="34" charset="0"/>
              </a:rPr>
              <a:t>Sum range</a:t>
            </a:r>
          </a:p>
        </p:txBody>
      </p:sp>
      <p:cxnSp>
        <p:nvCxnSpPr>
          <p:cNvPr id="33799" name="Straight Connector 13"/>
          <p:cNvCxnSpPr>
            <a:cxnSpLocks noChangeShapeType="1"/>
          </p:cNvCxnSpPr>
          <p:nvPr/>
        </p:nvCxnSpPr>
        <p:spPr bwMode="auto">
          <a:xfrm rot="5400000">
            <a:off x="3067050" y="4095750"/>
            <a:ext cx="457200" cy="190500"/>
          </a:xfrm>
          <a:prstGeom prst="line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</p:spPr>
      </p:cxnSp>
      <p:cxnSp>
        <p:nvCxnSpPr>
          <p:cNvPr id="33800" name="Straight Connector 16"/>
          <p:cNvCxnSpPr>
            <a:cxnSpLocks noChangeShapeType="1"/>
          </p:cNvCxnSpPr>
          <p:nvPr/>
        </p:nvCxnSpPr>
        <p:spPr bwMode="auto">
          <a:xfrm rot="5400000">
            <a:off x="4057650" y="4324350"/>
            <a:ext cx="609600" cy="38100"/>
          </a:xfrm>
          <a:prstGeom prst="line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</p:spPr>
      </p:cxnSp>
      <p:cxnSp>
        <p:nvCxnSpPr>
          <p:cNvPr id="33801" name="Straight Connector 18"/>
          <p:cNvCxnSpPr>
            <a:cxnSpLocks noChangeShapeType="1"/>
          </p:cNvCxnSpPr>
          <p:nvPr/>
        </p:nvCxnSpPr>
        <p:spPr bwMode="auto">
          <a:xfrm rot="16200000" flipH="1">
            <a:off x="5295900" y="4076700"/>
            <a:ext cx="457200" cy="228600"/>
          </a:xfrm>
          <a:prstGeom prst="line">
            <a:avLst/>
          </a:prstGeom>
          <a:noFill/>
          <a:ln w="28575" algn="ctr">
            <a:solidFill>
              <a:srgbClr val="C00000"/>
            </a:solidFill>
            <a:round/>
            <a:headEnd/>
            <a:tailEnd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Using the IF Function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52600"/>
            <a:ext cx="7848600" cy="4114800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Display a value that depends on criteria you set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Returns a value if one condition is true and returns another value if the condition is false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smtClean="0">
                <a:solidFill>
                  <a:srgbClr val="0000FF"/>
                </a:solidFill>
              </a:rPr>
              <a:t>	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sz="2800" smtClean="0">
                <a:solidFill>
                  <a:srgbClr val="0000FF"/>
                </a:solidFill>
              </a:rPr>
              <a:t>	=IF(logical_test,value_if_true,value_if_false)</a:t>
            </a:r>
          </a:p>
          <a:p>
            <a:pPr eaLnBrk="1" hangingPunct="1"/>
            <a:endParaRPr lang="en-US" sz="280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/>
              <a:t>PMT function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Function used to calculate a loan payment amount using principal, interest rate and number of payment periods.</a:t>
            </a:r>
          </a:p>
          <a:p>
            <a:pPr eaLnBrk="1" hangingPunct="1"/>
            <a:endParaRPr lang="en-US" smtClean="0"/>
          </a:p>
          <a:p>
            <a:pPr eaLnBrk="1" hangingPunct="1">
              <a:buFontTx/>
              <a:buNone/>
            </a:pPr>
            <a:r>
              <a:rPr lang="en-US" smtClean="0"/>
              <a:t>		</a:t>
            </a:r>
            <a:r>
              <a:rPr lang="en-US" smtClean="0">
                <a:solidFill>
                  <a:srgbClr val="0000FF"/>
                </a:solidFill>
              </a:rPr>
              <a:t>=PMT(rate, nper,pv)</a:t>
            </a:r>
          </a:p>
          <a:p>
            <a:pPr eaLnBrk="1" hangingPunct="1">
              <a:buFontTx/>
              <a:buNone/>
            </a:pPr>
            <a:r>
              <a:rPr lang="en-US" smtClean="0">
                <a:solidFill>
                  <a:srgbClr val="0000FF"/>
                </a:solidFill>
              </a:rPr>
              <a:t>		=PMT( .09/12,4*12,24000)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Calculating time period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95400"/>
            <a:ext cx="7772400" cy="4114800"/>
          </a:xfrm>
        </p:spPr>
        <p:txBody>
          <a:bodyPr/>
          <a:lstStyle/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Each day, month, and year is given a particular numerical value or serial number by your computer.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Your computer will work from 1900 date system or 1904 date system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1900 date system: </a:t>
            </a:r>
            <a:r>
              <a:rPr lang="en-US" sz="2400" smtClean="0">
                <a:solidFill>
                  <a:srgbClr val="0000FF"/>
                </a:solidFill>
              </a:rPr>
              <a:t>Jan 1, 1900 –Dec 31, 9999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1904 date system: </a:t>
            </a:r>
            <a:r>
              <a:rPr lang="en-US" sz="2400" smtClean="0">
                <a:solidFill>
                  <a:srgbClr val="0000FF"/>
                </a:solidFill>
              </a:rPr>
              <a:t>Jan 2, 1904 – Dec31, 9999</a:t>
            </a:r>
          </a:p>
          <a:p>
            <a:pPr eaLnBrk="1" hangingPunct="1">
              <a:buFontTx/>
              <a:buBlip>
                <a:blip r:embed="rId3"/>
              </a:buBlip>
            </a:pPr>
            <a:r>
              <a:rPr lang="en-US" sz="2400" smtClean="0"/>
              <a:t>To check go to </a:t>
            </a:r>
            <a:r>
              <a:rPr lang="en-US" sz="2400" b="1" smtClean="0"/>
              <a:t>Tools – Options – Calculation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2"/>
          <p:cNvSpPr>
            <a:spLocks noGrp="1"/>
          </p:cNvSpPr>
          <p:nvPr>
            <p:ph idx="1"/>
          </p:nvPr>
        </p:nvSpPr>
        <p:spPr>
          <a:xfrm>
            <a:off x="609600" y="762000"/>
            <a:ext cx="7772400" cy="5257800"/>
          </a:xfrm>
        </p:spPr>
        <p:txBody>
          <a:bodyPr/>
          <a:lstStyle/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sz="2800" b="1" dirty="0" smtClean="0">
                <a:latin typeface="Times New Roman" pitchFamily="18" charset="0"/>
              </a:rPr>
              <a:t>If you have any questions, please feel free to contact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</a:rPr>
              <a:t>Excel Expert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US" sz="3200" b="1" dirty="0" smtClean="0">
              <a:latin typeface="Times New Roman" pitchFamily="18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sz="3600" b="1" dirty="0" err="1" smtClean="0">
                <a:solidFill>
                  <a:srgbClr val="990000"/>
                </a:solidFill>
                <a:latin typeface="Times New Roman" pitchFamily="18" charset="0"/>
              </a:rPr>
              <a:t>Aiman</a:t>
            </a:r>
            <a:r>
              <a:rPr lang="en-US" sz="3600" b="1" dirty="0" smtClean="0">
                <a:solidFill>
                  <a:srgbClr val="990000"/>
                </a:solidFill>
                <a:latin typeface="Times New Roman" pitchFamily="18" charset="0"/>
              </a:rPr>
              <a:t> Saleem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sz="2000" b="1" dirty="0" smtClean="0">
                <a:latin typeface="Times New Roman" pitchFamily="18" charset="0"/>
              </a:rPr>
              <a:t>+92 345 0090150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sz="2000" b="1" dirty="0" smtClean="0">
                <a:latin typeface="Times New Roman" pitchFamily="18" charset="0"/>
              </a:rPr>
              <a:t>Web </a:t>
            </a:r>
            <a:r>
              <a:rPr lang="en-US" sz="2000" b="1" dirty="0" smtClean="0">
                <a:latin typeface="Times New Roman" pitchFamily="18" charset="0"/>
                <a:hlinkClick r:id="rId3"/>
              </a:rPr>
              <a:t>http://</a:t>
            </a:r>
            <a:r>
              <a:rPr lang="en-US" sz="2000" b="1" dirty="0" smtClean="0">
                <a:latin typeface="Times New Roman" pitchFamily="18" charset="0"/>
                <a:hlinkClick r:id="rId3"/>
              </a:rPr>
              <a:t>www.excel-expert.yolasite.com</a:t>
            </a:r>
            <a:endParaRPr lang="en-US" sz="2000" b="1" dirty="0" smtClean="0">
              <a:latin typeface="Times New Roman" pitchFamily="18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sz="2000" b="1" dirty="0" smtClean="0">
                <a:latin typeface="Times New Roman" pitchFamily="18" charset="0"/>
              </a:rPr>
              <a:t>e-mail </a:t>
            </a:r>
            <a:r>
              <a:rPr lang="en-US" sz="2000" b="1" dirty="0" smtClean="0">
                <a:latin typeface="Times New Roman" pitchFamily="18" charset="0"/>
                <a:hlinkClick r:id="rId4"/>
              </a:rPr>
              <a:t>aiman.ramzanali@gmail.com</a:t>
            </a:r>
            <a:endParaRPr lang="en-US" sz="2000" b="1" dirty="0" smtClean="0">
              <a:latin typeface="Times New Roman" pitchFamily="18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en-US" sz="2000" b="1" dirty="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jit_template_ACS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ITC Stone Sans Std Semibold"/>
        <a:ea typeface="ＭＳ Ｐゴシック"/>
        <a:cs typeface=""/>
      </a:majorFont>
      <a:minorFont>
        <a:latin typeface="ITC Stone Sans Std Semibold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112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112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njit_template_ACS</Template>
  <TotalTime>702</TotalTime>
  <Words>944</Words>
  <Application>Microsoft PowerPoint</Application>
  <PresentationFormat>On-screen Show (4:3)</PresentationFormat>
  <Paragraphs>190</Paragraphs>
  <Slides>24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3" baseType="lpstr">
      <vt:lpstr>Arial</vt:lpstr>
      <vt:lpstr>ＭＳ Ｐゴシック</vt:lpstr>
      <vt:lpstr>ITC Stone Sans Std Semibold</vt:lpstr>
      <vt:lpstr>Times New Roman</vt:lpstr>
      <vt:lpstr>SimSun</vt:lpstr>
      <vt:lpstr>Tahoma</vt:lpstr>
      <vt:lpstr>Verdana</vt:lpstr>
      <vt:lpstr>Arial Unicode MS</vt:lpstr>
      <vt:lpstr>njit_template_ACS</vt:lpstr>
      <vt:lpstr>  Microsoft Excel  Excel Formulas and Functions</vt:lpstr>
      <vt:lpstr>Math and more…</vt:lpstr>
      <vt:lpstr>Formula</vt:lpstr>
      <vt:lpstr>An example of a simple formula </vt:lpstr>
      <vt:lpstr>Functions</vt:lpstr>
      <vt:lpstr>An example of a more complex formula </vt:lpstr>
      <vt:lpstr>What makes a formula?</vt:lpstr>
      <vt:lpstr>Constants</vt:lpstr>
      <vt:lpstr>References</vt:lpstr>
      <vt:lpstr>Operators</vt:lpstr>
      <vt:lpstr>Operator Order</vt:lpstr>
      <vt:lpstr>Error Messages (Cell Reference)</vt:lpstr>
      <vt:lpstr>How to Copy Formulas?</vt:lpstr>
      <vt:lpstr>An example of a</vt:lpstr>
      <vt:lpstr>Slide 15</vt:lpstr>
      <vt:lpstr>Open Excel worksheet and enter the data below:</vt:lpstr>
      <vt:lpstr>Add values</vt:lpstr>
      <vt:lpstr>Count values</vt:lpstr>
      <vt:lpstr>Cont…</vt:lpstr>
      <vt:lpstr>Conditional Summing</vt:lpstr>
      <vt:lpstr>Using the IF Function</vt:lpstr>
      <vt:lpstr>PMT function</vt:lpstr>
      <vt:lpstr>Calculating time period </vt:lpstr>
      <vt:lpstr>Slide 24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Excel Formulas and Functions</dc:title>
  <dc:creator>Elizabeth Mayoff</dc:creator>
  <cp:lastModifiedBy>aiman.saleem</cp:lastModifiedBy>
  <cp:revision>61</cp:revision>
  <dcterms:created xsi:type="dcterms:W3CDTF">2003-11-12T20:07:07Z</dcterms:created>
  <dcterms:modified xsi:type="dcterms:W3CDTF">2014-02-17T09:06:05Z</dcterms:modified>
</cp:coreProperties>
</file>