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6"/>
  </p:notesMasterIdLst>
  <p:handoutMasterIdLst>
    <p:handoutMasterId r:id="rId17"/>
  </p:handoutMasterIdLst>
  <p:sldIdLst>
    <p:sldId id="269" r:id="rId2"/>
    <p:sldId id="285" r:id="rId3"/>
    <p:sldId id="276" r:id="rId4"/>
    <p:sldId id="289" r:id="rId5"/>
    <p:sldId id="266" r:id="rId6"/>
    <p:sldId id="267" r:id="rId7"/>
    <p:sldId id="268" r:id="rId8"/>
    <p:sldId id="290" r:id="rId9"/>
    <p:sldId id="278" r:id="rId10"/>
    <p:sldId id="291" r:id="rId11"/>
    <p:sldId id="292" r:id="rId12"/>
    <p:sldId id="288" r:id="rId13"/>
    <p:sldId id="282" r:id="rId14"/>
    <p:sldId id="28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9" autoAdjust="0"/>
    <p:restoredTop sz="86380" autoAdjust="0"/>
  </p:normalViewPr>
  <p:slideViewPr>
    <p:cSldViewPr>
      <p:cViewPr>
        <p:scale>
          <a:sx n="75" d="100"/>
          <a:sy n="75" d="100"/>
        </p:scale>
        <p:origin x="-1392" y="-7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6D73B-6937-4B47-92C4-2796443CCE05}" type="datetimeFigureOut">
              <a:rPr lang="en-IN" smtClean="0"/>
              <a:pPr/>
              <a:t>18-12-2013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C4880F-E143-4AA2-B5DC-8A3E819398BC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49104-62E5-4857-8B8E-380DC115BA48}" type="datetimeFigureOut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87B1F0-689B-4781-9F45-4B2E7BB4CF76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87B1F0-689B-4781-9F45-4B2E7BB4CF76}" type="slidenum">
              <a:rPr lang="en-IN" smtClean="0"/>
              <a:pPr/>
              <a:t>1</a:t>
            </a:fld>
            <a:endParaRPr lang="en-I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654-AA6A-4117-AE61-73D2A7404610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DC3B-8D05-4DD6-8D7B-3FAD0E1A83FC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F741B-EE40-4FD1-BAE1-A93C62F8F87E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00109-8FF0-402F-A98E-79433064C83B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F6C3-0A5D-4801-A784-93A5F0D6CEED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1B98-B18E-4AF7-B385-DCB45F430C16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8D8BD-3ED8-48D9-A089-FD7D0C8402B8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4C1C6-EB8B-486B-83CF-07C25F7CA8B2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B5BB7-871F-435E-A532-0F817F6A5C7D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4CD97-2E35-4D8F-A189-CD08729A8B49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15201-DCF2-4851-87C3-C2B57930B822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30184-3339-422C-87C9-050BAEEB0059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3C358-A202-4D70-B75B-E93655130B41}" type="slidenum">
              <a:rPr lang="en-IN" smtClean="0"/>
              <a:pPr/>
              <a:t>‹#›</a:t>
            </a:fld>
            <a:endParaRPr lang="en-I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randomBar/>
  </p:transition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../Example/Error.xlsx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../../Example/CONDITIONAL%20FORMATTING.xlsx" TargetMode="Externa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2" Type="http://schemas.openxmlformats.org/officeDocument/2006/relationships/hyperlink" Target="../../Example/Dispatching%20Log.xlsx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../../Example/Index%20Match.xlsx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../../Example/Dispatching%20Log.xlsx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hyperlink" Target="../../Example/Pivot%20table%20&amp;%20chart.xlsx" TargetMode="External"/><Relationship Id="rId4" Type="http://schemas.openxmlformats.org/officeDocument/2006/relationships/package" Target="../embeddings/Microsoft_Office_Excel_Worksheet1.xlsx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5616" y="404664"/>
            <a:ext cx="6624736" cy="107721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Broadway" pitchFamily="82" charset="0"/>
              </a:rPr>
              <a:t>Professional Employer Private Limited</a:t>
            </a:r>
            <a:endParaRPr lang="en-IN" sz="3200" dirty="0">
              <a:latin typeface="Broadway" pitchFamily="8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47665" y="1628799"/>
            <a:ext cx="58373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en-US" sz="5400" b="1" cap="none" spc="0" dirty="0" smtClean="0">
                <a:ln w="381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TOPIC MS EXCEL</a:t>
            </a:r>
            <a:endParaRPr lang="en-US" sz="5400" b="1" cap="none" spc="0" dirty="0">
              <a:ln w="38100">
                <a:solidFill>
                  <a:schemeClr val="tx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5" descr="excel-offic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636912"/>
            <a:ext cx="2736304" cy="2455657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Picture 6" descr="excel_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53816" y="2708920"/>
            <a:ext cx="2376264" cy="2376264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2819400" y="6525344"/>
            <a:ext cx="2927723" cy="261202"/>
          </a:xfrm>
        </p:spPr>
        <p:txBody>
          <a:bodyPr/>
          <a:lstStyle/>
          <a:p>
            <a:r>
              <a:rPr lang="en-IN" dirty="0" smtClean="0"/>
              <a:t>MS EXCEL</a:t>
            </a:r>
            <a:endParaRPr lang="en-IN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1</a:t>
            </a:fld>
            <a:endParaRPr lang="en-IN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541712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Facilitator: </a:t>
            </a:r>
            <a:r>
              <a:rPr lang="en-US" b="1" dirty="0" err="1" smtClean="0"/>
              <a:t>Aiman</a:t>
            </a:r>
            <a:r>
              <a:rPr lang="en-US" b="1" dirty="0" smtClean="0"/>
              <a:t> Saleem</a:t>
            </a:r>
            <a:endParaRPr lang="en-US" b="1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59832" y="260648"/>
            <a:ext cx="2664296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roadway" pitchFamily="82" charset="0"/>
              </a:rPr>
              <a:t>     INDEX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96752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400" dirty="0" smtClean="0"/>
              <a:t>    INTRODUCTION TO EXCEL…………………………………....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   Error Messages (Cell Reference)…………………………… 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   CONDITIONAL FORMATTING……………………………......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   SORTING………………………………………………………….......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   FUNCTIONS……………………………………………………..……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   PIVOT TABLE ……………………………………………………..….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   SHORTCUT KEYS………………………………………..........…..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96336" y="1268760"/>
            <a:ext cx="13681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3</a:t>
            </a:r>
          </a:p>
          <a:p>
            <a:r>
              <a:rPr lang="en-US" sz="2400" dirty="0" smtClean="0"/>
              <a:t>4</a:t>
            </a:r>
          </a:p>
          <a:p>
            <a:r>
              <a:rPr lang="en-US" sz="2400" dirty="0" smtClean="0"/>
              <a:t>5-6</a:t>
            </a:r>
          </a:p>
          <a:p>
            <a:r>
              <a:rPr lang="en-US" sz="2400" dirty="0" smtClean="0"/>
              <a:t>7</a:t>
            </a:r>
          </a:p>
          <a:p>
            <a:r>
              <a:rPr lang="en-US" sz="2400" dirty="0" smtClean="0"/>
              <a:t>8-15</a:t>
            </a:r>
          </a:p>
          <a:p>
            <a:r>
              <a:rPr lang="en-US" sz="2400" dirty="0" smtClean="0"/>
              <a:t>16-17</a:t>
            </a:r>
          </a:p>
          <a:p>
            <a:r>
              <a:rPr lang="en-US" sz="2400" dirty="0" smtClean="0"/>
              <a:t>18-20</a:t>
            </a:r>
            <a:endParaRPr lang="en-IN" sz="2400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58F0A-DEE7-48E1-BE7B-6BFF66CEBBD6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2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260648"/>
            <a:ext cx="4824536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Broadway" pitchFamily="82" charset="0"/>
              </a:rPr>
              <a:t> INTRODUCTION TO MS-EXCEL</a:t>
            </a:r>
            <a:endParaRPr lang="en-IN" sz="3200" dirty="0">
              <a:latin typeface="Broadway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556795"/>
            <a:ext cx="84969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Excel is a computer program used to create electronic spreadsheets.</a:t>
            </a:r>
          </a:p>
          <a:p>
            <a:pPr marL="514350" indent="-514350">
              <a:buFont typeface="Wingdings" pitchFamily="2" charset="2"/>
              <a:buChar char="q"/>
            </a:pPr>
            <a:endParaRPr lang="en-US" sz="24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Within excel user can organize data ,create chart and perform calculations.</a:t>
            </a:r>
          </a:p>
          <a:p>
            <a:pPr marL="514350" indent="-514350">
              <a:buFont typeface="Wingdings" pitchFamily="2" charset="2"/>
              <a:buChar char="q"/>
            </a:pPr>
            <a:endParaRPr lang="en-US" sz="24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Excel is a convenient program because it allow user to create large spreadsheets, reference information, and it allows for better storage of information.</a:t>
            </a:r>
          </a:p>
          <a:p>
            <a:pPr marL="514350" indent="-514350">
              <a:buFont typeface="Wingdings" pitchFamily="2" charset="2"/>
              <a:buChar char="q"/>
            </a:pPr>
            <a:endParaRPr lang="en-US" sz="24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Excels operates like other Microsoft(MS) office programs and has many of the same functions and shortcuts of other MS programs.</a:t>
            </a:r>
            <a:endParaRPr lang="en-IN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C4D5A-8DDD-4F5C-85A7-C13D4267BBE4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3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260648"/>
            <a:ext cx="4824536" cy="10772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Broadway" pitchFamily="82" charset="0"/>
              </a:rPr>
              <a:t> Error Messages (Cell Reference)</a:t>
            </a:r>
            <a:endParaRPr lang="en-IN" sz="3200" dirty="0">
              <a:latin typeface="Broadway" pitchFamily="82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C4D5A-8DDD-4F5C-85A7-C13D4267BBE4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4</a:t>
            </a:fld>
            <a:endParaRPr lang="en-IN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214414" y="1928802"/>
          <a:ext cx="7000924" cy="2971821"/>
        </p:xfrm>
        <a:graphic>
          <a:graphicData uri="http://schemas.openxmlformats.org/drawingml/2006/table">
            <a:tbl>
              <a:tblPr/>
              <a:tblGrid>
                <a:gridCol w="2016395"/>
                <a:gridCol w="4984529"/>
              </a:tblGrid>
              <a:tr h="7641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#########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Column not wide enough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295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#DIV/0!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Dividing by zero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468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#REF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Cell reference not valid (Deleted cell, pasted over)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00298" y="5715016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hlinkClick r:id="rId3" action="ppaction://hlinkfile"/>
              </a:rPr>
              <a:t>For example click here</a:t>
            </a:r>
            <a:endParaRPr lang="en-US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260650"/>
            <a:ext cx="648072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roadway" pitchFamily="82" charset="0"/>
              </a:rPr>
              <a:t>CONDITIONAL FORMATTING</a:t>
            </a:r>
            <a:endParaRPr lang="en-IN" sz="3200" dirty="0">
              <a:latin typeface="Broadway" pitchFamily="82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96752"/>
            <a:ext cx="2016224" cy="23762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915816" y="1412778"/>
            <a:ext cx="606740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u="sng" dirty="0" smtClean="0">
                <a:latin typeface="+mj-lt"/>
              </a:rPr>
              <a:t>TO APPLY CONDITIONAL FORMATTING:</a:t>
            </a:r>
          </a:p>
          <a:p>
            <a:r>
              <a:rPr lang="en-US" dirty="0" smtClean="0">
                <a:latin typeface="+mj-lt"/>
              </a:rPr>
              <a:t>Select the cells you would like to format.</a:t>
            </a:r>
          </a:p>
          <a:p>
            <a:r>
              <a:rPr lang="en-US" dirty="0" smtClean="0">
                <a:latin typeface="+mj-lt"/>
              </a:rPr>
              <a:t>Select </a:t>
            </a:r>
            <a:r>
              <a:rPr lang="en-US" dirty="0">
                <a:latin typeface="+mj-lt"/>
              </a:rPr>
              <a:t>the </a:t>
            </a:r>
            <a:r>
              <a:rPr lang="en-US" b="1" dirty="0">
                <a:latin typeface="+mj-lt"/>
              </a:rPr>
              <a:t>Home</a:t>
            </a:r>
            <a:r>
              <a:rPr lang="en-US" dirty="0">
                <a:latin typeface="+mj-lt"/>
              </a:rPr>
              <a:t> tab.</a:t>
            </a:r>
          </a:p>
          <a:p>
            <a:r>
              <a:rPr lang="en-US" dirty="0">
                <a:latin typeface="+mj-lt"/>
              </a:rPr>
              <a:t>Locate the </a:t>
            </a:r>
            <a:r>
              <a:rPr lang="en-US" b="1" dirty="0">
                <a:latin typeface="+mj-lt"/>
              </a:rPr>
              <a:t>Styles</a:t>
            </a:r>
            <a:r>
              <a:rPr lang="en-US" dirty="0">
                <a:latin typeface="+mj-lt"/>
              </a:rPr>
              <a:t> group.</a:t>
            </a:r>
          </a:p>
          <a:p>
            <a:r>
              <a:rPr lang="en-US" dirty="0">
                <a:latin typeface="+mj-lt"/>
              </a:rPr>
              <a:t>Click the </a:t>
            </a:r>
            <a:r>
              <a:rPr lang="en-US" b="1" dirty="0">
                <a:latin typeface="+mj-lt"/>
              </a:rPr>
              <a:t>Conditional Formatting</a:t>
            </a:r>
            <a:r>
              <a:rPr lang="en-US" dirty="0">
                <a:latin typeface="+mj-lt"/>
              </a:rPr>
              <a:t> command. A menu will appear with your formatting options.</a:t>
            </a:r>
          </a:p>
        </p:txBody>
      </p:sp>
      <p:sp>
        <p:nvSpPr>
          <p:cNvPr id="9" name="Rectangle 8"/>
          <p:cNvSpPr/>
          <p:nvPr/>
        </p:nvSpPr>
        <p:spPr>
          <a:xfrm>
            <a:off x="3023320" y="4293095"/>
            <a:ext cx="6120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u="sng" dirty="0" smtClean="0">
                <a:latin typeface="+mj-lt"/>
              </a:rPr>
              <a:t>TO REMOVE CONDITIONAL FORMATTING:</a:t>
            </a:r>
          </a:p>
          <a:p>
            <a:r>
              <a:rPr lang="en-US" dirty="0" smtClean="0">
                <a:latin typeface="+mj-lt"/>
              </a:rPr>
              <a:t>Click the </a:t>
            </a:r>
            <a:r>
              <a:rPr lang="en-US" b="1" dirty="0" smtClean="0">
                <a:latin typeface="+mj-lt"/>
              </a:rPr>
              <a:t>Conditional Formatting</a:t>
            </a:r>
            <a:r>
              <a:rPr lang="en-US" dirty="0" smtClean="0">
                <a:latin typeface="+mj-lt"/>
              </a:rPr>
              <a:t> command.</a:t>
            </a:r>
          </a:p>
          <a:p>
            <a:r>
              <a:rPr lang="en-US" dirty="0" smtClean="0">
                <a:latin typeface="+mj-lt"/>
              </a:rPr>
              <a:t>Select </a:t>
            </a:r>
            <a:r>
              <a:rPr lang="en-US" b="1" dirty="0" smtClean="0">
                <a:latin typeface="+mj-lt"/>
              </a:rPr>
              <a:t>Clear Rules</a:t>
            </a:r>
            <a:r>
              <a:rPr lang="en-US" dirty="0" smtClean="0">
                <a:latin typeface="+mj-lt"/>
              </a:rPr>
              <a:t>.</a:t>
            </a:r>
          </a:p>
          <a:p>
            <a:r>
              <a:rPr lang="en-US" dirty="0" smtClean="0">
                <a:latin typeface="+mj-lt"/>
              </a:rPr>
              <a:t>Choose to clear rules from the </a:t>
            </a:r>
            <a:r>
              <a:rPr lang="en-US" b="1" dirty="0" smtClean="0">
                <a:latin typeface="+mj-lt"/>
              </a:rPr>
              <a:t>entire worksheet</a:t>
            </a:r>
            <a:r>
              <a:rPr lang="en-US" dirty="0" smtClean="0">
                <a:latin typeface="+mj-lt"/>
              </a:rPr>
              <a:t> or the </a:t>
            </a:r>
            <a:r>
              <a:rPr lang="en-US" b="1" dirty="0" smtClean="0">
                <a:latin typeface="+mj-lt"/>
              </a:rPr>
              <a:t>selected cells</a:t>
            </a:r>
            <a:r>
              <a:rPr lang="en-US" dirty="0" smtClean="0">
                <a:latin typeface="+mj-lt"/>
              </a:rPr>
              <a:t>.</a:t>
            </a:r>
            <a:endParaRPr lang="en-US" dirty="0">
              <a:latin typeface="+mj-lt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05066"/>
            <a:ext cx="2736304" cy="253883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562F-FB28-41C8-A407-0387859CD172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5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260650"/>
            <a:ext cx="648072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roadway" pitchFamily="82" charset="0"/>
              </a:rPr>
              <a:t>CONDITIONAL FORMATTING</a:t>
            </a:r>
            <a:endParaRPr lang="en-IN" sz="3200" dirty="0">
              <a:latin typeface="Broadway" pitchFamily="82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24745"/>
            <a:ext cx="3456384" cy="295232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124746"/>
            <a:ext cx="3923928" cy="28803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6"/>
          <p:cNvSpPr/>
          <p:nvPr/>
        </p:nvSpPr>
        <p:spPr>
          <a:xfrm>
            <a:off x="4103440" y="4365104"/>
            <a:ext cx="504056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smtClean="0">
                <a:latin typeface="+mj-lt"/>
              </a:rPr>
              <a:t>TO MANAGE CONDITIONAL FORMATTING:</a:t>
            </a:r>
          </a:p>
          <a:p>
            <a:r>
              <a:rPr lang="en-US" dirty="0" smtClean="0">
                <a:latin typeface="+mj-lt"/>
              </a:rPr>
              <a:t>Click the </a:t>
            </a:r>
            <a:r>
              <a:rPr lang="en-US" b="1" dirty="0" smtClean="0">
                <a:latin typeface="+mj-lt"/>
              </a:rPr>
              <a:t>Conditional Formatting</a:t>
            </a:r>
            <a:r>
              <a:rPr lang="en-US" dirty="0" smtClean="0">
                <a:latin typeface="+mj-lt"/>
              </a:rPr>
              <a:t> command.</a:t>
            </a:r>
          </a:p>
          <a:p>
            <a:r>
              <a:rPr lang="en-US" dirty="0" smtClean="0">
                <a:latin typeface="+mj-lt"/>
              </a:rPr>
              <a:t>Select </a:t>
            </a:r>
            <a:r>
              <a:rPr lang="en-US" b="1" dirty="0" smtClean="0">
                <a:latin typeface="+mj-lt"/>
              </a:rPr>
              <a:t>Manage Rules</a:t>
            </a:r>
            <a:r>
              <a:rPr lang="en-US" dirty="0" smtClean="0">
                <a:latin typeface="+mj-lt"/>
              </a:rPr>
              <a:t> from the menu. The Conditional Formatting Rules Manager dialog box will appear. From here you can edit a rule, delete a rule, or change the order of rules.</a:t>
            </a:r>
          </a:p>
          <a:p>
            <a:endParaRPr lang="en-US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4365107"/>
            <a:ext cx="388843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TO APPLY NEW FORMATTING:</a:t>
            </a:r>
          </a:p>
          <a:p>
            <a:r>
              <a:rPr lang="en-US" dirty="0" smtClean="0"/>
              <a:t>Click the </a:t>
            </a:r>
            <a:r>
              <a:rPr lang="en-US" b="1" dirty="0" smtClean="0"/>
              <a:t>Conditional Formatting </a:t>
            </a:r>
            <a:r>
              <a:rPr lang="en-US" dirty="0" smtClean="0"/>
              <a:t>command. Select </a:t>
            </a:r>
            <a:r>
              <a:rPr lang="en-US" b="1" dirty="0" smtClean="0"/>
              <a:t>New Rules </a:t>
            </a:r>
            <a:r>
              <a:rPr lang="en-US" dirty="0" smtClean="0"/>
              <a:t>from the menu. There are different rules, you can apply these rules to differentiate particular cell.</a:t>
            </a:r>
            <a:endParaRPr lang="en-US" b="1" dirty="0" smtClean="0"/>
          </a:p>
          <a:p>
            <a:endParaRPr lang="en-IN" sz="2000" b="1" u="sng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0F964-BBA8-4D6D-BD98-5630A665F4D6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6</a:t>
            </a:fld>
            <a:endParaRPr lang="en-IN" dirty="0"/>
          </a:p>
        </p:txBody>
      </p:sp>
      <p:sp>
        <p:nvSpPr>
          <p:cNvPr id="11" name="TextBox 10"/>
          <p:cNvSpPr txBox="1"/>
          <p:nvPr/>
        </p:nvSpPr>
        <p:spPr>
          <a:xfrm rot="16200000">
            <a:off x="2678893" y="245851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hlinkClick r:id="rId5" action="ppaction://hlinkfile"/>
              </a:rPr>
              <a:t>Example</a:t>
            </a:r>
            <a:endParaRPr lang="en-US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786050" y="3429000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hlinkClick r:id="rId2" action="ppaction://hlinkfile"/>
              </a:rPr>
              <a:t>Example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347864" y="260650"/>
            <a:ext cx="2592288" cy="5847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roadway" pitchFamily="82" charset="0"/>
              </a:rPr>
              <a:t>   SORTING</a:t>
            </a:r>
            <a:endParaRPr lang="en-IN" sz="3200" dirty="0">
              <a:latin typeface="Broadway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67944" y="1052739"/>
            <a:ext cx="4572000" cy="29238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u="sng" dirty="0" smtClean="0">
                <a:latin typeface="+mj-lt"/>
              </a:rPr>
              <a:t>TO SORT IN ALPHABETICAL ORDER:</a:t>
            </a:r>
          </a:p>
          <a:p>
            <a:r>
              <a:rPr lang="en-US" dirty="0" smtClean="0">
                <a:latin typeface="+mj-lt"/>
              </a:rPr>
              <a:t>Select a cell in the column you want to sort (In this example, we choose a cell in column Q).</a:t>
            </a:r>
          </a:p>
          <a:p>
            <a:r>
              <a:rPr lang="en-US" dirty="0" smtClean="0">
                <a:latin typeface="+mj-lt"/>
              </a:rPr>
              <a:t>Click the </a:t>
            </a:r>
            <a:r>
              <a:rPr lang="en-US" b="1" dirty="0" smtClean="0">
                <a:latin typeface="+mj-lt"/>
              </a:rPr>
              <a:t>Sort &amp; Filter</a:t>
            </a:r>
            <a:r>
              <a:rPr lang="en-US" dirty="0" smtClean="0">
                <a:latin typeface="+mj-lt"/>
              </a:rPr>
              <a:t> command in the </a:t>
            </a:r>
            <a:r>
              <a:rPr lang="en-US" b="1" dirty="0" smtClean="0">
                <a:latin typeface="+mj-lt"/>
              </a:rPr>
              <a:t>Editing</a:t>
            </a:r>
            <a:r>
              <a:rPr lang="en-US" dirty="0" smtClean="0">
                <a:latin typeface="+mj-lt"/>
              </a:rPr>
              <a:t> group on the Home tab. </a:t>
            </a:r>
          </a:p>
          <a:p>
            <a:r>
              <a:rPr lang="en-US" dirty="0" smtClean="0">
                <a:latin typeface="+mj-lt"/>
              </a:rPr>
              <a:t>Select </a:t>
            </a:r>
            <a:r>
              <a:rPr lang="en-US" b="1" dirty="0" smtClean="0">
                <a:latin typeface="+mj-lt"/>
              </a:rPr>
              <a:t>Sort A to Z</a:t>
            </a:r>
            <a:r>
              <a:rPr lang="en-US" dirty="0" smtClean="0">
                <a:latin typeface="+mj-lt"/>
              </a:rPr>
              <a:t>. Now the information in the Category column is organized in alphabetical order.</a:t>
            </a:r>
            <a:endParaRPr lang="en-US" dirty="0">
              <a:latin typeface="+mj-lt"/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12" y="1844825"/>
            <a:ext cx="638175" cy="155257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6"/>
            <a:ext cx="2247900" cy="26289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789042"/>
            <a:ext cx="2257425" cy="26098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4869161"/>
            <a:ext cx="628650" cy="15621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Rectangle 11"/>
          <p:cNvSpPr/>
          <p:nvPr/>
        </p:nvSpPr>
        <p:spPr>
          <a:xfrm>
            <a:off x="3995936" y="3789043"/>
            <a:ext cx="4572000" cy="261610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u="sng" dirty="0" smtClean="0">
                <a:latin typeface="Calibri" pitchFamily="34" charset="0"/>
              </a:rPr>
              <a:t>TO SORT FROM SMALLEST TO LARGEST:</a:t>
            </a:r>
          </a:p>
          <a:p>
            <a:r>
              <a:rPr lang="en-US" dirty="0" smtClean="0">
                <a:latin typeface="+mj-lt"/>
              </a:rPr>
              <a:t>Select a cell in the column you want to sort (In this example, we choose a cell in column Q).</a:t>
            </a:r>
          </a:p>
          <a:p>
            <a:r>
              <a:rPr lang="en-US" dirty="0" smtClean="0">
                <a:latin typeface="+mj-lt"/>
              </a:rPr>
              <a:t>Click the </a:t>
            </a:r>
            <a:r>
              <a:rPr lang="en-US" b="1" dirty="0" smtClean="0">
                <a:latin typeface="+mj-lt"/>
              </a:rPr>
              <a:t>Sort &amp; Filter</a:t>
            </a:r>
            <a:r>
              <a:rPr lang="en-US" dirty="0" smtClean="0">
                <a:latin typeface="+mj-lt"/>
              </a:rPr>
              <a:t> command in the </a:t>
            </a:r>
            <a:r>
              <a:rPr lang="en-US" b="1" dirty="0" smtClean="0">
                <a:latin typeface="+mj-lt"/>
              </a:rPr>
              <a:t>Editing</a:t>
            </a:r>
            <a:r>
              <a:rPr lang="en-US" dirty="0" smtClean="0">
                <a:latin typeface="+mj-lt"/>
              </a:rPr>
              <a:t> group on the Home tab. </a:t>
            </a:r>
          </a:p>
          <a:p>
            <a:r>
              <a:rPr lang="en-US" dirty="0" smtClean="0">
                <a:latin typeface="+mj-lt"/>
              </a:rPr>
              <a:t>Select </a:t>
            </a:r>
            <a:r>
              <a:rPr lang="en-US" b="1" dirty="0" smtClean="0">
                <a:latin typeface="+mj-lt"/>
              </a:rPr>
              <a:t>From Smallest to Largest</a:t>
            </a:r>
            <a:r>
              <a:rPr lang="en-US" dirty="0" smtClean="0">
                <a:latin typeface="+mj-lt"/>
              </a:rPr>
              <a:t>. Now the information is organized from the smallest to largest amount.</a:t>
            </a:r>
            <a:endParaRPr lang="en-US" dirty="0">
              <a:latin typeface="+mj-lt"/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C72BB-5233-4AC7-BD23-A109ECCE9EE1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7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27784" y="260650"/>
            <a:ext cx="367240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roadway" pitchFamily="82" charset="0"/>
              </a:rPr>
              <a:t>     FUNCTIONS</a:t>
            </a:r>
            <a:endParaRPr lang="en-IN" sz="3200" dirty="0">
              <a:latin typeface="Broadway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7" y="1052736"/>
            <a:ext cx="3744415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u="sng" spc="50" dirty="0" smtClean="0">
                <a:ln w="3810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INDEX MATCH FUNCTION</a:t>
            </a:r>
            <a:endParaRPr lang="en-US" sz="2800" b="1" u="sng" spc="50" dirty="0">
              <a:ln w="3810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29124" y="1000108"/>
            <a:ext cx="47148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                SYNTAX</a:t>
            </a:r>
            <a:r>
              <a:rPr lang="en-US" sz="2400" dirty="0" smtClean="0"/>
              <a:t> </a:t>
            </a:r>
            <a:r>
              <a:rPr lang="en-US" sz="2400" b="1" dirty="0" smtClean="0"/>
              <a:t>OF </a:t>
            </a:r>
            <a:r>
              <a:rPr lang="en-US" sz="2400" b="1" dirty="0" smtClean="0">
                <a:latin typeface="+mj-lt"/>
              </a:rPr>
              <a:t>Index Match</a:t>
            </a:r>
          </a:p>
          <a:p>
            <a:r>
              <a:rPr lang="en-US" sz="1600" dirty="0" smtClean="0"/>
              <a:t>=INDEX('SOURCE-1'!$D$2:$D$22,MATCH('TARGET-1'!D5,'SOURCE-1'!$C$2:$C$22,0)) </a:t>
            </a:r>
            <a:endParaRPr lang="en-IN" sz="1600" dirty="0" smtClean="0">
              <a:latin typeface="+mj-lt"/>
            </a:endParaRP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16C82-1AA2-4860-87C4-961639F6F4B2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8</a:t>
            </a:fld>
            <a:endParaRPr lang="en-IN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357158" y="2214554"/>
          <a:ext cx="3048000" cy="2451735"/>
        </p:xfrm>
        <a:graphic>
          <a:graphicData uri="http://schemas.openxmlformats.org/drawingml/2006/table">
            <a:tbl>
              <a:tblPr/>
              <a:tblGrid>
                <a:gridCol w="609600"/>
                <a:gridCol w="609600"/>
                <a:gridCol w="609600"/>
                <a:gridCol w="609600"/>
                <a:gridCol w="6096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190500"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PULL THE USER ID &amp; AMOUNT FROM SOURCE-1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20002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Insurance</a:t>
                      </a:r>
                      <a:r>
                        <a:rPr lang="en-US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policy number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101011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Employee code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1273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INDEX / MATCH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AMOUNT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INDEX / MATCH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C0C0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4143373" y="2071678"/>
          <a:ext cx="4357718" cy="372046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181754"/>
                <a:gridCol w="1994210"/>
                <a:gridCol w="1181754"/>
              </a:tblGrid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 smtClean="0"/>
                        <a:t>Employee code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 smtClean="0"/>
                        <a:t>Insurance</a:t>
                      </a:r>
                      <a:r>
                        <a:rPr lang="en-US" sz="1100" b="1" u="none" strike="noStrike" baseline="0" dirty="0" smtClean="0"/>
                        <a:t> policy number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/>
                        <a:t>AMOUNT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1114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/>
                        <a:t>10000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/>
                        <a:t>1273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101011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12000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1487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/>
                        <a:t>101012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1002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101013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1556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101014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12000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1073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101015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1392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1405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/>
                        <a:t>101017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12000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1619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1103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1561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12000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1811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1734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1810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12000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1344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1254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1738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12000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1452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15000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1001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428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1869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/>
                        <a:t>101029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/>
                        <a:t>12000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8" name="Line Callout 2 17"/>
          <p:cNvSpPr/>
          <p:nvPr/>
        </p:nvSpPr>
        <p:spPr>
          <a:xfrm>
            <a:off x="714348" y="5214950"/>
            <a:ext cx="2786082" cy="1285860"/>
          </a:xfrm>
          <a:prstGeom prst="borderCallout2">
            <a:avLst>
              <a:gd name="adj1" fmla="val -117132"/>
              <a:gd name="adj2" fmla="val 35678"/>
              <a:gd name="adj3" fmla="val -8965"/>
              <a:gd name="adj4" fmla="val 37328"/>
              <a:gd name="adj5" fmla="val -163176"/>
              <a:gd name="adj6" fmla="val 9143"/>
            </a:avLst>
          </a:prstGeom>
          <a:blipFill dpi="0" rotWithShape="1">
            <a:blip r:embed="rId2" cstate="print"/>
            <a:srcRect/>
            <a:tile tx="0" ty="0" sx="100000" sy="100000" flip="none" algn="tl"/>
          </a:blipFill>
          <a:ln/>
          <a:effectLst>
            <a:innerShdw blurRad="444500">
              <a:prstClr val="black"/>
            </a:innerShdw>
          </a:effectLst>
          <a:scene3d>
            <a:camera prst="orthographicFront"/>
            <a:lightRig rig="threePt" dir="t">
              <a:rot lat="0" lon="0" rev="3600000"/>
            </a:lightRig>
          </a:scene3d>
          <a:sp3d prstMaterial="dkEdge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ln w="3175">
                  <a:noFill/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From Insurance policy number we are finding employee code and amount. This formula is used as an alternate of VLOOKUP</a:t>
            </a:r>
            <a:endParaRPr lang="en-IN" sz="1600" b="1" dirty="0" smtClean="0">
              <a:ln w="3175">
                <a:noFill/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rot="5400000" flipH="1" flipV="1">
            <a:off x="1321571" y="4536289"/>
            <a:ext cx="857256" cy="714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16200000">
            <a:off x="3000364" y="295858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hlinkClick r:id="rId3" action="ppaction://hlinkfile"/>
              </a:rPr>
              <a:t>Example</a:t>
            </a:r>
            <a:endParaRPr lang="en-US" b="1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260650"/>
            <a:ext cx="511256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roadway" pitchFamily="82" charset="0"/>
              </a:rPr>
              <a:t>    COUNT  FUNCTIONS</a:t>
            </a:r>
            <a:endParaRPr lang="en-IN" sz="3200" dirty="0">
              <a:latin typeface="Broadway" pitchFamily="82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556792"/>
            <a:ext cx="3783013" cy="26289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716016" y="836712"/>
            <a:ext cx="403244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en-US" sz="2800" b="1" u="sng" dirty="0" smtClean="0"/>
              <a:t>SYNTAX OF FUNCTIONS</a:t>
            </a:r>
          </a:p>
          <a:p>
            <a:pPr marL="457200" indent="-457200"/>
            <a:r>
              <a:rPr lang="en-US" sz="2400" b="1" dirty="0" smtClean="0"/>
              <a:t>1.</a:t>
            </a:r>
            <a:r>
              <a:rPr lang="en-US" sz="2000" b="1" dirty="0" smtClean="0"/>
              <a:t>                  COUNT</a:t>
            </a:r>
          </a:p>
          <a:p>
            <a:pPr marL="342900" indent="-342900"/>
            <a:r>
              <a:rPr lang="en-US" dirty="0" smtClean="0"/>
              <a:t>           =COUNT(VALUE1,VALUE2,…)</a:t>
            </a:r>
          </a:p>
          <a:p>
            <a:pPr marL="342900" indent="-342900">
              <a:buFont typeface="+mj-lt"/>
              <a:buAutoNum type="arabicPeriod"/>
            </a:pPr>
            <a:endParaRPr lang="en-US" dirty="0" smtClean="0"/>
          </a:p>
          <a:p>
            <a:pPr marL="457200" indent="-457200"/>
            <a:r>
              <a:rPr lang="en-US" sz="2400" b="1" dirty="0" smtClean="0"/>
              <a:t>2. </a:t>
            </a:r>
            <a:r>
              <a:rPr lang="en-US" sz="2000" b="1" dirty="0" smtClean="0"/>
              <a:t>                 COUNTA</a:t>
            </a:r>
          </a:p>
          <a:p>
            <a:pPr marL="342900" indent="-342900"/>
            <a:r>
              <a:rPr lang="en-US" dirty="0" smtClean="0"/>
              <a:t>           =COUNTA(VALUE1,VALUE2,…)</a:t>
            </a:r>
          </a:p>
          <a:p>
            <a:pPr marL="342900" indent="-342900">
              <a:buFont typeface="+mj-lt"/>
              <a:buAutoNum type="arabicPeriod"/>
            </a:pPr>
            <a:endParaRPr lang="en-US" dirty="0" smtClean="0"/>
          </a:p>
          <a:p>
            <a:pPr marL="457200" indent="-457200"/>
            <a:r>
              <a:rPr lang="en-US" sz="2400" b="1" dirty="0" smtClean="0"/>
              <a:t>3.          </a:t>
            </a:r>
            <a:r>
              <a:rPr lang="en-US" sz="2000" b="1" dirty="0" smtClean="0"/>
              <a:t>COUNTBLANK</a:t>
            </a:r>
          </a:p>
          <a:p>
            <a:pPr marL="342900" indent="-342900"/>
            <a:r>
              <a:rPr lang="en-US" dirty="0" smtClean="0"/>
              <a:t>           =COUNTBLANK(RANGE)</a:t>
            </a:r>
          </a:p>
          <a:p>
            <a:pPr marL="342900" indent="-342900">
              <a:buFont typeface="+mj-lt"/>
              <a:buAutoNum type="arabicPeriod"/>
            </a:pPr>
            <a:endParaRPr lang="en-US" dirty="0" smtClean="0"/>
          </a:p>
          <a:p>
            <a:pPr marL="457200" indent="-457200"/>
            <a:r>
              <a:rPr lang="en-US" sz="2400" b="1" dirty="0" smtClean="0"/>
              <a:t>4.                </a:t>
            </a:r>
            <a:r>
              <a:rPr lang="en-US" sz="2000" b="1" dirty="0" smtClean="0"/>
              <a:t>COUNTIF</a:t>
            </a:r>
          </a:p>
          <a:p>
            <a:pPr marL="342900" indent="-342900"/>
            <a:r>
              <a:rPr lang="en-US" dirty="0" smtClean="0"/>
              <a:t>           =COUNTIF(RANGE,CRITERIA)</a:t>
            </a:r>
            <a:endParaRPr lang="en-IN" dirty="0"/>
          </a:p>
        </p:txBody>
      </p:sp>
      <p:sp>
        <p:nvSpPr>
          <p:cNvPr id="6" name="Rectangular Callout 5"/>
          <p:cNvSpPr/>
          <p:nvPr/>
        </p:nvSpPr>
        <p:spPr>
          <a:xfrm>
            <a:off x="395536" y="5085184"/>
            <a:ext cx="1944216" cy="1512168"/>
          </a:xfrm>
          <a:prstGeom prst="wedgeRectCallout">
            <a:avLst>
              <a:gd name="adj1" fmla="val 10241"/>
              <a:gd name="adj2" fmla="val -50040"/>
            </a:avLst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COUNT  ONLY CELLS THAT CONTAINS NUMBER.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2771800" y="5085184"/>
            <a:ext cx="1656184" cy="1512168"/>
          </a:xfrm>
          <a:prstGeom prst="wedgeRectCallout">
            <a:avLst>
              <a:gd name="adj1" fmla="val -22868"/>
              <a:gd name="adj2" fmla="val -45001"/>
            </a:avLst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COUNT CELLS THAT ARE NOT EMPTY.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4860032" y="5085184"/>
            <a:ext cx="1656184" cy="1512168"/>
          </a:xfrm>
          <a:prstGeom prst="wedgeRectCallout">
            <a:avLst>
              <a:gd name="adj1" fmla="val -13165"/>
              <a:gd name="adj2" fmla="val -49495"/>
            </a:avLst>
          </a:prstGeom>
          <a:blipFill>
            <a:blip r:embed="rId2" cstate="print"/>
            <a:tile tx="0" ty="0" sx="100000" sy="100000" flip="none" algn="tl"/>
          </a:blip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COUNT CELLS THAT ARE BLANK.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6948264" y="5085184"/>
            <a:ext cx="1872208" cy="1512168"/>
          </a:xfrm>
          <a:prstGeom prst="wedgeRectCallout">
            <a:avLst>
              <a:gd name="adj1" fmla="val -41537"/>
              <a:gd name="adj2" fmla="val -48612"/>
            </a:avLst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COUNT NO. OF CELLS THAT MEET GIVEN CONDITION.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4653136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      1.                     2.                   3.                     4.</a:t>
            </a:r>
            <a:endParaRPr lang="en-IN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691680" y="2060848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" pitchFamily="34" charset="0"/>
              </a:rPr>
              <a:t>=</a:t>
            </a:r>
          </a:p>
          <a:p>
            <a:r>
              <a:rPr lang="en-US" dirty="0" smtClean="0">
                <a:latin typeface="Calibri" pitchFamily="34" charset="0"/>
              </a:rPr>
              <a:t>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47664" y="2492896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" pitchFamily="34" charset="0"/>
              </a:rPr>
              <a:t>=</a:t>
            </a:r>
          </a:p>
          <a:p>
            <a:r>
              <a:rPr lang="en-US" dirty="0" smtClean="0">
                <a:latin typeface="Calibri" pitchFamily="34" charset="0"/>
              </a:rPr>
              <a:t>=</a:t>
            </a:r>
            <a:endParaRPr lang="en-IN" dirty="0">
              <a:latin typeface="Calibri" pitchFamily="34" charset="0"/>
            </a:endParaRPr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367C9-30BD-4415-A75F-E4F34301FB38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9</a:t>
            </a:fld>
            <a:endParaRPr lang="en-IN" dirty="0"/>
          </a:p>
        </p:txBody>
      </p:sp>
      <p:sp>
        <p:nvSpPr>
          <p:cNvPr id="17" name="TextBox 16"/>
          <p:cNvSpPr txBox="1"/>
          <p:nvPr/>
        </p:nvSpPr>
        <p:spPr>
          <a:xfrm>
            <a:off x="1714480" y="4429132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hlinkClick r:id="rId4" action="ppaction://hlinkfile"/>
              </a:rPr>
              <a:t>Example</a:t>
            </a:r>
            <a:endParaRPr lang="en-US" b="1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654-AA6A-4117-AE61-73D2A7404610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10</a:t>
            </a:fld>
            <a:endParaRPr lang="en-IN" dirty="0"/>
          </a:p>
        </p:txBody>
      </p:sp>
      <p:sp>
        <p:nvSpPr>
          <p:cNvPr id="7" name="TextBox 6"/>
          <p:cNvSpPr txBox="1"/>
          <p:nvPr/>
        </p:nvSpPr>
        <p:spPr>
          <a:xfrm>
            <a:off x="1691680" y="251937"/>
            <a:ext cx="4824536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Broadway" pitchFamily="82" charset="0"/>
              </a:rPr>
              <a:t>   PIVOT TABLE</a:t>
            </a:r>
            <a:endParaRPr lang="en-IN" sz="3200" dirty="0">
              <a:latin typeface="Broadway" pitchFamily="8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10" y="1124744"/>
            <a:ext cx="7385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Pivot Table is one of the most powerful features in Excel.  This presentation describes Pivot Tables and Few Features of Pivot Table</a:t>
            </a:r>
          </a:p>
          <a:p>
            <a:endParaRPr lang="en-US" sz="2800" b="1" u="sng" dirty="0" smtClean="0"/>
          </a:p>
          <a:p>
            <a:endParaRPr lang="en-US" sz="2800" b="1" u="sng" dirty="0" smtClean="0"/>
          </a:p>
          <a:p>
            <a:endParaRPr lang="en-US" sz="2800" b="1" u="sng" dirty="0" smtClean="0"/>
          </a:p>
          <a:p>
            <a:r>
              <a:rPr lang="en-US" sz="2800" dirty="0" smtClean="0"/>
              <a:t>A pivot table is a great reporting tool that sorts and sums independent of the original data layout in the spreadsheet. If you never used one, this below example will most interesting for you.</a:t>
            </a:r>
            <a:endParaRPr lang="en-IN" sz="2800" b="1" u="sng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654-AA6A-4117-AE61-73D2A7404610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dirty="0" smtClean="0"/>
              <a:t>MS EXCEL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11</a:t>
            </a:fld>
            <a:endParaRPr lang="en-IN" dirty="0"/>
          </a:p>
        </p:txBody>
      </p:sp>
      <p:sp>
        <p:nvSpPr>
          <p:cNvPr id="7" name="TextBox 6"/>
          <p:cNvSpPr txBox="1"/>
          <p:nvPr/>
        </p:nvSpPr>
        <p:spPr>
          <a:xfrm>
            <a:off x="1691680" y="251937"/>
            <a:ext cx="4824536" cy="107721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Broadway" pitchFamily="82" charset="0"/>
              </a:rPr>
              <a:t>   CREATING Pivot Table</a:t>
            </a:r>
            <a:endParaRPr lang="en-IN" sz="3200" dirty="0">
              <a:latin typeface="Broadway" pitchFamily="82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2214546" y="1714488"/>
          <a:ext cx="4857784" cy="3571900"/>
        </p:xfrm>
        <a:graphic>
          <a:graphicData uri="http://schemas.openxmlformats.org/presentationml/2006/ole">
            <p:oleObj spid="_x0000_s52226" name="Worksheet" showAsIcon="1" r:id="rId4" imgW="914400" imgH="771480" progId="Excel.Sheet.12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000364" y="4774180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hlinkClick r:id="rId5" action="ppaction://hlinkfile"/>
              </a:rPr>
              <a:t>For example </a:t>
            </a:r>
            <a:r>
              <a:rPr lang="en-US" b="1" i="1" dirty="0" smtClean="0">
                <a:hlinkClick r:id="rId5" action="ppaction://hlinkfile"/>
              </a:rPr>
              <a:t>Click here</a:t>
            </a:r>
            <a:endParaRPr lang="en-US" b="1" i="1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188641"/>
            <a:ext cx="468052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roadway" pitchFamily="82" charset="0"/>
              </a:rPr>
              <a:t>    SHORTCUT  KEYS</a:t>
            </a:r>
            <a:endParaRPr lang="en-IN" sz="3200" dirty="0">
              <a:latin typeface="Broadway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908720"/>
            <a:ext cx="590465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/>
            <a:r>
              <a:rPr lang="en-US" sz="3200" b="1" dirty="0" smtClean="0"/>
              <a:t>           </a:t>
            </a:r>
            <a:r>
              <a:rPr lang="en-US" sz="3200" b="1" u="sng" dirty="0" smtClean="0"/>
              <a:t>PARTICULARS</a:t>
            </a:r>
            <a:r>
              <a:rPr lang="en-US" sz="3200" b="1" dirty="0" smtClean="0"/>
              <a:t>                      </a:t>
            </a:r>
          </a:p>
          <a:p>
            <a:pPr marL="571500" indent="-571500">
              <a:buFont typeface="Wingdings" pitchFamily="2" charset="2"/>
              <a:buChar char="q"/>
            </a:pPr>
            <a:endParaRPr lang="en-US" sz="24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EDIT THE ACTIVE CELL                         </a:t>
            </a:r>
            <a:endParaRPr lang="en-US" sz="2400" baseline="-250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baseline="-25000" dirty="0" smtClean="0"/>
              <a:t>       </a:t>
            </a:r>
            <a:r>
              <a:rPr lang="en-US" sz="2400" dirty="0" smtClean="0"/>
              <a:t> CREATE A CHART                                 </a:t>
            </a:r>
            <a:endParaRPr lang="en-US" sz="2400" baseline="-250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INSERT CELL COMMENT                       </a:t>
            </a:r>
            <a:endParaRPr lang="en-US" sz="2400" baseline="-250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baseline="-25000" dirty="0" smtClean="0"/>
              <a:t>       </a:t>
            </a:r>
            <a:r>
              <a:rPr lang="en-US" sz="2400" dirty="0" smtClean="0"/>
              <a:t> FUNCTION DIALOGUE BOX                   </a:t>
            </a:r>
            <a:endParaRPr lang="en-US" sz="2400" baseline="-250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baseline="-25000" dirty="0" smtClean="0"/>
              <a:t>       </a:t>
            </a:r>
            <a:r>
              <a:rPr lang="en-US" sz="2400" dirty="0" smtClean="0"/>
              <a:t> INSERT A NEW WORKSHEET                  </a:t>
            </a:r>
            <a:endParaRPr lang="en-US" sz="2400" baseline="-250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baseline="-25000" dirty="0" smtClean="0"/>
              <a:t> </a:t>
            </a:r>
            <a:r>
              <a:rPr lang="en-US" sz="2400" dirty="0" smtClean="0"/>
              <a:t>    NAME MANAGER DIALOGUE BOX           </a:t>
            </a:r>
            <a:endParaRPr lang="en-US" sz="2400" baseline="-250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baseline="-25000" dirty="0" smtClean="0"/>
              <a:t> </a:t>
            </a:r>
            <a:r>
              <a:rPr lang="en-US" sz="2400" dirty="0" smtClean="0"/>
              <a:t>    VISUAL BASIC EDITOR                          </a:t>
            </a:r>
            <a:endParaRPr lang="en-US" sz="2400" baseline="-250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baseline="-25000" dirty="0" smtClean="0"/>
              <a:t> </a:t>
            </a:r>
            <a:r>
              <a:rPr lang="en-US" sz="2400" dirty="0" smtClean="0"/>
              <a:t>    MACRO DIALOGUE BOX                        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HIDE THE SELECTED COLUMNS            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UNHIDE THE COLUMNS                       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HIDE THE SELECTED ROWS                 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UNHIDE THE ROWS                            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SELECT ALL CELLS WITH COMMENT    </a:t>
            </a:r>
          </a:p>
        </p:txBody>
      </p:sp>
      <p:sp>
        <p:nvSpPr>
          <p:cNvPr id="9" name="Rectangle 8"/>
          <p:cNvSpPr/>
          <p:nvPr/>
        </p:nvSpPr>
        <p:spPr>
          <a:xfrm>
            <a:off x="6372200" y="908720"/>
            <a:ext cx="2541721" cy="576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u="sng" dirty="0" smtClean="0"/>
              <a:t>KEYS</a:t>
            </a:r>
          </a:p>
          <a:p>
            <a:endParaRPr lang="en-US" sz="2400" b="1" u="sng" dirty="0" smtClean="0"/>
          </a:p>
          <a:p>
            <a:r>
              <a:rPr lang="en-US" sz="2400" dirty="0" smtClean="0"/>
              <a:t>F</a:t>
            </a:r>
            <a:r>
              <a:rPr lang="en-US" sz="2400" baseline="-25000" dirty="0" smtClean="0"/>
              <a:t>2   </a:t>
            </a:r>
            <a:r>
              <a:rPr lang="en-US" sz="2400" dirty="0" smtClean="0"/>
              <a:t> </a:t>
            </a:r>
          </a:p>
          <a:p>
            <a:r>
              <a:rPr lang="en-US" sz="2400" dirty="0" smtClean="0"/>
              <a:t>F</a:t>
            </a:r>
            <a:r>
              <a:rPr lang="en-US" sz="2400" baseline="-25000" dirty="0" smtClean="0"/>
              <a:t>11</a:t>
            </a:r>
            <a:r>
              <a:rPr lang="en-US" sz="2400" dirty="0" smtClean="0"/>
              <a:t>  </a:t>
            </a:r>
          </a:p>
          <a:p>
            <a:r>
              <a:rPr lang="en-US" sz="2400" dirty="0" smtClean="0"/>
              <a:t>SHIFT + F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</a:t>
            </a:r>
          </a:p>
          <a:p>
            <a:r>
              <a:rPr lang="en-US" sz="2400" dirty="0" smtClean="0"/>
              <a:t>SHIFT + F</a:t>
            </a:r>
            <a:r>
              <a:rPr lang="en-US" sz="2400" baseline="-25000" dirty="0" smtClean="0"/>
              <a:t>3 </a:t>
            </a:r>
            <a:r>
              <a:rPr lang="en-US" sz="2400" dirty="0" smtClean="0"/>
              <a:t>        </a:t>
            </a:r>
          </a:p>
          <a:p>
            <a:r>
              <a:rPr lang="en-US" sz="2400" dirty="0" smtClean="0"/>
              <a:t>SHIFT + F</a:t>
            </a:r>
            <a:r>
              <a:rPr lang="en-US" sz="2400" baseline="-25000" dirty="0" smtClean="0"/>
              <a:t>11</a:t>
            </a:r>
            <a:r>
              <a:rPr lang="en-US" sz="2400" dirty="0" smtClean="0"/>
              <a:t> </a:t>
            </a:r>
          </a:p>
          <a:p>
            <a:r>
              <a:rPr lang="en-US" sz="2400" dirty="0" smtClean="0"/>
              <a:t>CTRL + F</a:t>
            </a:r>
            <a:r>
              <a:rPr lang="en-US" sz="2400" baseline="-25000" dirty="0" smtClean="0"/>
              <a:t>3 </a:t>
            </a:r>
            <a:r>
              <a:rPr lang="en-US" sz="2400" dirty="0" smtClean="0"/>
              <a:t>     </a:t>
            </a:r>
          </a:p>
          <a:p>
            <a:r>
              <a:rPr lang="en-US" sz="2400" dirty="0" smtClean="0"/>
              <a:t>ALT + F</a:t>
            </a:r>
            <a:r>
              <a:rPr lang="en-US" sz="2400" baseline="-25000" dirty="0" smtClean="0"/>
              <a:t>11</a:t>
            </a:r>
            <a:r>
              <a:rPr lang="en-US" sz="2400" dirty="0" smtClean="0"/>
              <a:t>  </a:t>
            </a:r>
            <a:r>
              <a:rPr lang="en-US" sz="2400" baseline="-25000" dirty="0" smtClean="0"/>
              <a:t>  </a:t>
            </a:r>
            <a:r>
              <a:rPr lang="en-US" sz="2400" dirty="0" smtClean="0"/>
              <a:t>        </a:t>
            </a:r>
          </a:p>
          <a:p>
            <a:r>
              <a:rPr lang="en-US" sz="2400" dirty="0" smtClean="0"/>
              <a:t>ALT + F</a:t>
            </a:r>
            <a:r>
              <a:rPr lang="en-US" sz="2400" baseline="-25000" dirty="0" smtClean="0"/>
              <a:t>8</a:t>
            </a:r>
            <a:r>
              <a:rPr lang="en-US" sz="2400" dirty="0" smtClean="0"/>
              <a:t>     </a:t>
            </a:r>
          </a:p>
          <a:p>
            <a:r>
              <a:rPr lang="en-US" sz="2400" dirty="0" smtClean="0"/>
              <a:t>CTRL + 0</a:t>
            </a:r>
          </a:p>
          <a:p>
            <a:r>
              <a:rPr lang="en-US" sz="2400" dirty="0" smtClean="0"/>
              <a:t>CTRL + SHIFT + 0</a:t>
            </a:r>
          </a:p>
          <a:p>
            <a:r>
              <a:rPr lang="en-US" sz="2400" dirty="0" smtClean="0"/>
              <a:t>CTRL + 9</a:t>
            </a:r>
          </a:p>
          <a:p>
            <a:r>
              <a:rPr lang="en-US" sz="2400" dirty="0" smtClean="0"/>
              <a:t>CTRL + SHIFT + 9</a:t>
            </a:r>
          </a:p>
          <a:p>
            <a:r>
              <a:rPr lang="en-US" sz="2400" dirty="0" smtClean="0"/>
              <a:t>CTRL + SHIFT + O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254CD-907B-4029-A93E-85613721A0F7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12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188641"/>
            <a:ext cx="4680520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roadway" pitchFamily="82" charset="0"/>
              </a:rPr>
              <a:t>    SHORTCUT  KEYS</a:t>
            </a:r>
            <a:endParaRPr lang="en-IN" sz="3200" dirty="0">
              <a:latin typeface="Broadway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908720"/>
            <a:ext cx="590465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/>
            <a:r>
              <a:rPr lang="en-US" sz="3200" b="1" dirty="0" smtClean="0"/>
              <a:t>         </a:t>
            </a:r>
            <a:r>
              <a:rPr lang="en-US" sz="3200" b="1" u="sng" dirty="0" smtClean="0"/>
              <a:t>PARTICULARS</a:t>
            </a:r>
            <a:r>
              <a:rPr lang="en-US" sz="3200" b="1" dirty="0" smtClean="0"/>
              <a:t>                      </a:t>
            </a:r>
          </a:p>
          <a:p>
            <a:pPr marL="571500" indent="-571500">
              <a:buFont typeface="Wingdings" pitchFamily="2" charset="2"/>
              <a:buChar char="q"/>
            </a:pPr>
            <a:endParaRPr lang="en-US" sz="2400" dirty="0" smtClean="0"/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DOWN FILL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RIGHT FILL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ENTER SUM FUNCTION IN CELL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EURO SYMBOL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CENT SYMBOL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POUND SYMBOL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YEN SYMBOL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ENTER NEW LINE IN ACTIVE CELL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CURRENT DATE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CURRENT TIME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SHOW FORMULA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SELECT ENTIRE COLUMN</a:t>
            </a:r>
          </a:p>
          <a:p>
            <a:pPr marL="514350" indent="-514350">
              <a:buFont typeface="Wingdings" pitchFamily="2" charset="2"/>
              <a:buChar char="q"/>
            </a:pPr>
            <a:r>
              <a:rPr lang="en-US" sz="2400" dirty="0" smtClean="0"/>
              <a:t>      SELECT ENTIRE ROW</a:t>
            </a:r>
          </a:p>
        </p:txBody>
      </p:sp>
      <p:sp>
        <p:nvSpPr>
          <p:cNvPr id="6" name="Rectangle 5"/>
          <p:cNvSpPr/>
          <p:nvPr/>
        </p:nvSpPr>
        <p:spPr>
          <a:xfrm>
            <a:off x="6228184" y="908720"/>
            <a:ext cx="27718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u="sng" dirty="0" smtClean="0"/>
              <a:t>KEYS</a:t>
            </a:r>
          </a:p>
          <a:p>
            <a:endParaRPr lang="en-US" sz="2400" b="1" u="sng" dirty="0" smtClean="0"/>
          </a:p>
          <a:p>
            <a:r>
              <a:rPr lang="en-US" sz="2400" dirty="0" smtClean="0"/>
              <a:t>CTRL + D</a:t>
            </a:r>
          </a:p>
          <a:p>
            <a:r>
              <a:rPr lang="en-US" sz="2400" dirty="0" smtClean="0"/>
              <a:t>CTRL + R</a:t>
            </a:r>
          </a:p>
          <a:p>
            <a:r>
              <a:rPr lang="en-US" sz="2400" dirty="0" smtClean="0"/>
              <a:t>ALT + =</a:t>
            </a:r>
          </a:p>
          <a:p>
            <a:r>
              <a:rPr lang="en-US" sz="2400" dirty="0" smtClean="0"/>
              <a:t>ALT + 0128</a:t>
            </a:r>
          </a:p>
          <a:p>
            <a:r>
              <a:rPr lang="en-US" sz="2400" dirty="0" smtClean="0"/>
              <a:t>ALT + 0162</a:t>
            </a:r>
          </a:p>
          <a:p>
            <a:r>
              <a:rPr lang="en-US" sz="2400" dirty="0" smtClean="0"/>
              <a:t>ALT + 0163</a:t>
            </a:r>
          </a:p>
          <a:p>
            <a:r>
              <a:rPr lang="en-US" sz="2400" dirty="0" smtClean="0"/>
              <a:t>ALT + 0165</a:t>
            </a:r>
          </a:p>
          <a:p>
            <a:r>
              <a:rPr lang="en-US" sz="2400" dirty="0" smtClean="0"/>
              <a:t>ALT + ENTER</a:t>
            </a:r>
          </a:p>
          <a:p>
            <a:r>
              <a:rPr lang="en-US" sz="2400" dirty="0" smtClean="0"/>
              <a:t>CTRL + ;</a:t>
            </a:r>
          </a:p>
          <a:p>
            <a:r>
              <a:rPr lang="en-US" sz="2400" dirty="0" smtClean="0"/>
              <a:t>CTRL + SHIFT + ;</a:t>
            </a:r>
          </a:p>
          <a:p>
            <a:r>
              <a:rPr lang="en-US" sz="2400" dirty="0" smtClean="0"/>
              <a:t>CTRL + `</a:t>
            </a:r>
          </a:p>
          <a:p>
            <a:r>
              <a:rPr lang="en-US" sz="2400" dirty="0" smtClean="0"/>
              <a:t>CTRL + SPACEBAR</a:t>
            </a:r>
          </a:p>
          <a:p>
            <a:r>
              <a:rPr lang="en-US" sz="2400" dirty="0" smtClean="0"/>
              <a:t>SHIFT + SPACEBAR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0EA26-8A8F-4579-B517-E798ABB6CD5D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13</a:t>
            </a:fld>
            <a:endParaRPr lang="en-IN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7863-400B-4C12-8ABE-A0EA53D1058E}" type="datetime1">
              <a:rPr lang="en-IN" smtClean="0"/>
              <a:pPr/>
              <a:t>18-12-2013</a:t>
            </a:fld>
            <a:endParaRPr lang="en-IN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MS EXCEL</a:t>
            </a:r>
            <a:endParaRPr lang="en-IN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3C358-A202-4D70-B75B-E93655130B41}" type="slidenum">
              <a:rPr lang="en-IN" smtClean="0"/>
              <a:pPr/>
              <a:t>14</a:t>
            </a:fld>
            <a:endParaRPr lang="en-IN" dirty="0"/>
          </a:p>
        </p:txBody>
      </p:sp>
      <p:pic>
        <p:nvPicPr>
          <p:cNvPr id="8" name="Picture 2" descr="http://www.maddylisacrafts.co.uk/ekmps/shops/maddylisa/images/b213-thank-you-cheery-lynn-doily-die-4674-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2339</TotalTime>
  <Words>940</Words>
  <Application>Microsoft Office PowerPoint</Application>
  <PresentationFormat>On-screen Show (4:3)</PresentationFormat>
  <Paragraphs>313</Paragraphs>
  <Slides>14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 Theme</vt:lpstr>
      <vt:lpstr>Worksheet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Ankur Bansal</dc:creator>
  <cp:lastModifiedBy>aiman.saleem</cp:lastModifiedBy>
  <cp:revision>253</cp:revision>
  <dcterms:created xsi:type="dcterms:W3CDTF">2013-01-06T12:44:31Z</dcterms:created>
  <dcterms:modified xsi:type="dcterms:W3CDTF">2013-12-18T11:02:18Z</dcterms:modified>
</cp:coreProperties>
</file>